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Lst>
  <p:sldSz cy="10058400" cx="7772400"/>
  <p:notesSz cx="6858000" cy="9144000"/>
  <p:embeddedFontLst>
    <p:embeddedFont>
      <p:font typeface="Roboto"/>
      <p:regular r:id="rId11"/>
      <p:bold r:id="rId12"/>
      <p:italic r:id="rId13"/>
      <p:boldItalic r:id="rId14"/>
    </p:embeddedFont>
    <p:embeddedFont>
      <p:font typeface="Dawning of a New Day"/>
      <p:regular r:id="rId15"/>
    </p:embeddedFont>
    <p:embeddedFont>
      <p:font typeface="Poppi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9A59B6-3B79-4E93-9C3B-7A4C5C9D40A5}">
  <a:tblStyle styleId="{969A59B6-3B79-4E93-9C3B-7A4C5C9D40A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4.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DawningofaNewDay-regular.fntdata"/><Relationship Id="rId14" Type="http://schemas.openxmlformats.org/officeDocument/2006/relationships/font" Target="fonts/Roboto-boldItalic.fntdata"/><Relationship Id="rId17" Type="http://schemas.openxmlformats.org/officeDocument/2006/relationships/font" Target="fonts/Poppins-bold.fntdata"/><Relationship Id="rId16" Type="http://schemas.openxmlformats.org/officeDocument/2006/relationships/font" Target="fonts/Poppins-regular.fntdata"/><Relationship Id="rId5" Type="http://schemas.openxmlformats.org/officeDocument/2006/relationships/slideMaster" Target="slideMasters/slideMaster1.xml"/><Relationship Id="rId19" Type="http://schemas.openxmlformats.org/officeDocument/2006/relationships/font" Target="fonts/Poppins-boldItalic.fntdata"/><Relationship Id="rId6" Type="http://schemas.openxmlformats.org/officeDocument/2006/relationships/notesMaster" Target="notesMasters/notesMaster1.xml"/><Relationship Id="rId18" Type="http://schemas.openxmlformats.org/officeDocument/2006/relationships/font" Target="fonts/Poppins-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095c6ec6f_2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095c6ec6f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095c6ec6f_2_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095c6ec6f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095c6ec6f_2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095c6ec6f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9600" y="312100"/>
            <a:ext cx="7791600" cy="981000"/>
          </a:xfrm>
          <a:prstGeom prst="rect">
            <a:avLst/>
          </a:prstGeom>
          <a:solidFill>
            <a:srgbClr val="9917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0" y="602500"/>
            <a:ext cx="7772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THE ALL SAINTS EXPERIENCE</a:t>
            </a:r>
            <a:endParaRPr b="1" sz="3600">
              <a:solidFill>
                <a:schemeClr val="lt1"/>
              </a:solidFill>
              <a:latin typeface="Poppins"/>
              <a:ea typeface="Poppins"/>
              <a:cs typeface="Poppins"/>
              <a:sym typeface="Poppins"/>
            </a:endParaRPr>
          </a:p>
        </p:txBody>
      </p:sp>
      <p:sp>
        <p:nvSpPr>
          <p:cNvPr id="56" name="Google Shape;56;p13"/>
          <p:cNvSpPr txBox="1"/>
          <p:nvPr/>
        </p:nvSpPr>
        <p:spPr>
          <a:xfrm>
            <a:off x="3920075" y="1714563"/>
            <a:ext cx="3581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All Saints Academy is a Catholic faith </a:t>
            </a:r>
            <a:r>
              <a:rPr lang="en">
                <a:latin typeface="Times New Roman"/>
                <a:ea typeface="Times New Roman"/>
                <a:cs typeface="Times New Roman"/>
                <a:sym typeface="Times New Roman"/>
              </a:rPr>
              <a:t>community</a:t>
            </a:r>
            <a:r>
              <a:rPr lang="en">
                <a:latin typeface="Times New Roman"/>
                <a:ea typeface="Times New Roman"/>
                <a:cs typeface="Times New Roman"/>
                <a:sym typeface="Times New Roman"/>
              </a:rPr>
              <a:t> that strives to love and </a:t>
            </a:r>
            <a:r>
              <a:rPr lang="en">
                <a:latin typeface="Times New Roman"/>
                <a:ea typeface="Times New Roman"/>
                <a:cs typeface="Times New Roman"/>
                <a:sym typeface="Times New Roman"/>
              </a:rPr>
              <a:t>serve God and others.  We are committed to pursuing spiritual growth and academic excellence.  We endeavour to meet the challenges of society through prayer, service, and the living of our Catholic faith.</a:t>
            </a:r>
            <a:endParaRPr>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b="13307" l="0" r="0" t="0"/>
          <a:stretch/>
        </p:blipFill>
        <p:spPr>
          <a:xfrm>
            <a:off x="209550" y="1390650"/>
            <a:ext cx="3393249" cy="1962150"/>
          </a:xfrm>
          <a:prstGeom prst="rect">
            <a:avLst/>
          </a:prstGeom>
          <a:noFill/>
          <a:ln cap="flat" cmpd="sng" w="38100">
            <a:solidFill>
              <a:srgbClr val="99171F"/>
            </a:solidFill>
            <a:prstDash val="solid"/>
            <a:round/>
            <a:headEnd len="sm" w="sm" type="none"/>
            <a:tailEnd len="sm" w="sm" type="none"/>
          </a:ln>
        </p:spPr>
      </p:pic>
      <p:sp>
        <p:nvSpPr>
          <p:cNvPr id="58" name="Google Shape;58;p13"/>
          <p:cNvSpPr txBox="1"/>
          <p:nvPr/>
        </p:nvSpPr>
        <p:spPr>
          <a:xfrm>
            <a:off x="209550" y="3995900"/>
            <a:ext cx="3581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All Saints Academy has a rich history dating back to 1907. </a:t>
            </a:r>
            <a:r>
              <a:rPr lang="en">
                <a:solidFill>
                  <a:srgbClr val="99171F"/>
                </a:solidFill>
                <a:latin typeface="Times New Roman"/>
                <a:ea typeface="Times New Roman"/>
                <a:cs typeface="Times New Roman"/>
                <a:sym typeface="Times New Roman"/>
              </a:rPr>
              <a:t>[Add brief historical info here]</a:t>
            </a:r>
            <a:endParaRPr>
              <a:solidFill>
                <a:srgbClr val="99171F"/>
              </a:solidFill>
              <a:latin typeface="Times New Roman"/>
              <a:ea typeface="Times New Roman"/>
              <a:cs typeface="Times New Roman"/>
              <a:sym typeface="Times New Roman"/>
            </a:endParaRPr>
          </a:p>
        </p:txBody>
      </p:sp>
      <p:sp>
        <p:nvSpPr>
          <p:cNvPr id="59" name="Google Shape;59;p13"/>
          <p:cNvSpPr txBox="1"/>
          <p:nvPr/>
        </p:nvSpPr>
        <p:spPr>
          <a:xfrm>
            <a:off x="209550" y="3505200"/>
            <a:ext cx="3393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171F"/>
                </a:solidFill>
                <a:latin typeface="Poppins"/>
                <a:ea typeface="Poppins"/>
                <a:cs typeface="Poppins"/>
                <a:sym typeface="Poppins"/>
              </a:rPr>
              <a:t>OUR HERITAGE</a:t>
            </a:r>
            <a:endParaRPr b="1" sz="1600">
              <a:solidFill>
                <a:srgbClr val="99171F"/>
              </a:solidFill>
              <a:latin typeface="Poppins"/>
              <a:ea typeface="Poppins"/>
              <a:cs typeface="Poppins"/>
              <a:sym typeface="Poppins"/>
            </a:endParaRPr>
          </a:p>
        </p:txBody>
      </p:sp>
      <p:sp>
        <p:nvSpPr>
          <p:cNvPr id="60" name="Google Shape;60;p13"/>
          <p:cNvSpPr txBox="1"/>
          <p:nvPr/>
        </p:nvSpPr>
        <p:spPr>
          <a:xfrm>
            <a:off x="3920075" y="1231113"/>
            <a:ext cx="3581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171F"/>
                </a:solidFill>
                <a:latin typeface="Poppins"/>
                <a:ea typeface="Poppins"/>
                <a:cs typeface="Poppins"/>
                <a:sym typeface="Poppins"/>
              </a:rPr>
              <a:t>OUR MISSION</a:t>
            </a:r>
            <a:endParaRPr b="1" sz="1600">
              <a:solidFill>
                <a:srgbClr val="99171F"/>
              </a:solidFill>
              <a:latin typeface="Poppins"/>
              <a:ea typeface="Poppins"/>
              <a:cs typeface="Poppins"/>
              <a:sym typeface="Poppins"/>
            </a:endParaRPr>
          </a:p>
        </p:txBody>
      </p:sp>
      <p:cxnSp>
        <p:nvCxnSpPr>
          <p:cNvPr id="61" name="Google Shape;61;p13"/>
          <p:cNvCxnSpPr/>
          <p:nvPr/>
        </p:nvCxnSpPr>
        <p:spPr>
          <a:xfrm>
            <a:off x="4048125" y="1600200"/>
            <a:ext cx="857400" cy="0"/>
          </a:xfrm>
          <a:prstGeom prst="straightConnector1">
            <a:avLst/>
          </a:prstGeom>
          <a:noFill/>
          <a:ln cap="flat" cmpd="sng" w="19050">
            <a:solidFill>
              <a:srgbClr val="99171F"/>
            </a:solidFill>
            <a:prstDash val="solid"/>
            <a:round/>
            <a:headEnd len="med" w="med" type="none"/>
            <a:tailEnd len="med" w="med" type="none"/>
          </a:ln>
        </p:spPr>
      </p:cxnSp>
      <p:cxnSp>
        <p:nvCxnSpPr>
          <p:cNvPr id="62" name="Google Shape;62;p13"/>
          <p:cNvCxnSpPr/>
          <p:nvPr/>
        </p:nvCxnSpPr>
        <p:spPr>
          <a:xfrm>
            <a:off x="314325" y="3876675"/>
            <a:ext cx="857400" cy="0"/>
          </a:xfrm>
          <a:prstGeom prst="straightConnector1">
            <a:avLst/>
          </a:prstGeom>
          <a:noFill/>
          <a:ln cap="flat" cmpd="sng" w="19050">
            <a:solidFill>
              <a:srgbClr val="99171F"/>
            </a:solidFill>
            <a:prstDash val="solid"/>
            <a:round/>
            <a:headEnd len="med" w="med" type="none"/>
            <a:tailEnd len="med" w="med" type="none"/>
          </a:ln>
        </p:spPr>
      </p:cxnSp>
      <p:pic>
        <p:nvPicPr>
          <p:cNvPr id="63" name="Google Shape;63;p13"/>
          <p:cNvPicPr preferRelativeResize="0"/>
          <p:nvPr/>
        </p:nvPicPr>
        <p:blipFill rotWithShape="1">
          <a:blip r:embed="rId4">
            <a:alphaModFix/>
          </a:blip>
          <a:srcRect b="19728" l="0" r="0" t="22107"/>
          <a:stretch/>
        </p:blipFill>
        <p:spPr>
          <a:xfrm>
            <a:off x="4029725" y="3522150"/>
            <a:ext cx="3581400" cy="1507050"/>
          </a:xfrm>
          <a:prstGeom prst="rect">
            <a:avLst/>
          </a:prstGeom>
          <a:noFill/>
          <a:ln cap="flat" cmpd="sng" w="38100">
            <a:solidFill>
              <a:srgbClr val="99171F"/>
            </a:solidFill>
            <a:prstDash val="solid"/>
            <a:round/>
            <a:headEnd len="sm" w="sm" type="none"/>
            <a:tailEnd len="sm" w="sm" type="none"/>
          </a:ln>
        </p:spPr>
      </p:pic>
      <p:sp>
        <p:nvSpPr>
          <p:cNvPr id="64" name="Google Shape;64;p13"/>
          <p:cNvSpPr/>
          <p:nvPr/>
        </p:nvSpPr>
        <p:spPr>
          <a:xfrm>
            <a:off x="-9600" y="5254600"/>
            <a:ext cx="7791600" cy="1495500"/>
          </a:xfrm>
          <a:prstGeom prst="rect">
            <a:avLst/>
          </a:prstGeom>
          <a:solidFill>
            <a:srgbClr val="9917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3"/>
          <p:cNvPicPr preferRelativeResize="0"/>
          <p:nvPr/>
        </p:nvPicPr>
        <p:blipFill rotWithShape="1">
          <a:blip r:embed="rId5">
            <a:alphaModFix/>
          </a:blip>
          <a:srcRect b="28402" l="0" r="0" t="19424"/>
          <a:stretch/>
        </p:blipFill>
        <p:spPr>
          <a:xfrm>
            <a:off x="11013" y="5254600"/>
            <a:ext cx="3828483" cy="1495500"/>
          </a:xfrm>
          <a:prstGeom prst="rect">
            <a:avLst/>
          </a:prstGeom>
          <a:noFill/>
          <a:ln>
            <a:noFill/>
          </a:ln>
        </p:spPr>
      </p:pic>
      <p:sp>
        <p:nvSpPr>
          <p:cNvPr id="66" name="Google Shape;66;p13"/>
          <p:cNvSpPr txBox="1"/>
          <p:nvPr/>
        </p:nvSpPr>
        <p:spPr>
          <a:xfrm>
            <a:off x="3834575" y="5907975"/>
            <a:ext cx="39717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Poppins"/>
                <a:ea typeface="Poppins"/>
                <a:cs typeface="Poppins"/>
                <a:sym typeface="Poppins"/>
              </a:rPr>
              <a:t>All Saints Academy</a:t>
            </a:r>
            <a:endParaRPr b="1" sz="2900">
              <a:solidFill>
                <a:schemeClr val="lt1"/>
              </a:solidFill>
              <a:latin typeface="Poppins"/>
              <a:ea typeface="Poppins"/>
              <a:cs typeface="Poppins"/>
              <a:sym typeface="Poppins"/>
            </a:endParaRPr>
          </a:p>
        </p:txBody>
      </p:sp>
      <p:sp>
        <p:nvSpPr>
          <p:cNvPr id="67" name="Google Shape;67;p13"/>
          <p:cNvSpPr txBox="1"/>
          <p:nvPr/>
        </p:nvSpPr>
        <p:spPr>
          <a:xfrm>
            <a:off x="3839500" y="5522450"/>
            <a:ext cx="3085200" cy="34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Roboto"/>
                <a:ea typeface="Roboto"/>
                <a:cs typeface="Roboto"/>
                <a:sym typeface="Roboto"/>
              </a:rPr>
              <a:t>What to expect when you</a:t>
            </a:r>
            <a:endParaRPr sz="1800">
              <a:solidFill>
                <a:schemeClr val="lt1"/>
              </a:solidFill>
              <a:latin typeface="Roboto"/>
              <a:ea typeface="Roboto"/>
              <a:cs typeface="Roboto"/>
              <a:sym typeface="Roboto"/>
            </a:endParaRPr>
          </a:p>
        </p:txBody>
      </p:sp>
      <p:sp>
        <p:nvSpPr>
          <p:cNvPr id="68" name="Google Shape;68;p13"/>
          <p:cNvSpPr txBox="1"/>
          <p:nvPr/>
        </p:nvSpPr>
        <p:spPr>
          <a:xfrm>
            <a:off x="209550" y="7029525"/>
            <a:ext cx="3393300" cy="26835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A family atmosphere</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Nurturing, professional faculty and staff</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Integration of faith formation daily</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CYO sponsored athletics</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Middle States Accredited School</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Bus transportation (local districts)</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Encore classes</a:t>
            </a:r>
            <a:endParaRPr sz="1300">
              <a:latin typeface="Times New Roman"/>
              <a:ea typeface="Times New Roman"/>
              <a:cs typeface="Times New Roman"/>
              <a:sym typeface="Times New Roman"/>
            </a:endParaRPr>
          </a:p>
          <a:p>
            <a:pPr indent="-311150" lvl="0" marL="457200" rtl="0" algn="l">
              <a:spcBef>
                <a:spcPts val="1000"/>
              </a:spcBef>
              <a:spcAft>
                <a:spcPts val="1000"/>
              </a:spcAft>
              <a:buSzPts val="1300"/>
              <a:buFont typeface="Times New Roman"/>
              <a:buChar char="★"/>
            </a:pPr>
            <a:r>
              <a:rPr lang="en" sz="1300">
                <a:latin typeface="Times New Roman"/>
                <a:ea typeface="Times New Roman"/>
                <a:cs typeface="Times New Roman"/>
                <a:sym typeface="Times New Roman"/>
              </a:rPr>
              <a:t>Learning support</a:t>
            </a:r>
            <a:endParaRPr sz="1300">
              <a:latin typeface="Times New Roman"/>
              <a:ea typeface="Times New Roman"/>
              <a:cs typeface="Times New Roman"/>
              <a:sym typeface="Times New Roman"/>
            </a:endParaRPr>
          </a:p>
        </p:txBody>
      </p:sp>
      <p:sp>
        <p:nvSpPr>
          <p:cNvPr id="69" name="Google Shape;69;p13"/>
          <p:cNvSpPr txBox="1"/>
          <p:nvPr/>
        </p:nvSpPr>
        <p:spPr>
          <a:xfrm>
            <a:off x="4187775" y="7029525"/>
            <a:ext cx="3393300" cy="26835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A family atmosphere</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Nurturing, professional faculty and staff</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Integration of faith formation daily</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CYO sponsored athletics</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Middle States</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Bus transportation (local districts)</a:t>
            </a:r>
            <a:endParaRPr sz="1300">
              <a:latin typeface="Times New Roman"/>
              <a:ea typeface="Times New Roman"/>
              <a:cs typeface="Times New Roman"/>
              <a:sym typeface="Times New Roman"/>
            </a:endParaRPr>
          </a:p>
          <a:p>
            <a:pPr indent="-311150" lvl="0" marL="457200" rtl="0" algn="l">
              <a:spcBef>
                <a:spcPts val="1000"/>
              </a:spcBef>
              <a:spcAft>
                <a:spcPts val="0"/>
              </a:spcAft>
              <a:buSzPts val="1300"/>
              <a:buFont typeface="Times New Roman"/>
              <a:buChar char="★"/>
            </a:pPr>
            <a:r>
              <a:rPr lang="en" sz="1300">
                <a:latin typeface="Times New Roman"/>
                <a:ea typeface="Times New Roman"/>
                <a:cs typeface="Times New Roman"/>
                <a:sym typeface="Times New Roman"/>
              </a:rPr>
              <a:t>Encore classes</a:t>
            </a:r>
            <a:endParaRPr sz="1300">
              <a:latin typeface="Times New Roman"/>
              <a:ea typeface="Times New Roman"/>
              <a:cs typeface="Times New Roman"/>
              <a:sym typeface="Times New Roman"/>
            </a:endParaRPr>
          </a:p>
          <a:p>
            <a:pPr indent="-311150" lvl="0" marL="457200" rtl="0" algn="l">
              <a:spcBef>
                <a:spcPts val="1000"/>
              </a:spcBef>
              <a:spcAft>
                <a:spcPts val="1000"/>
              </a:spcAft>
              <a:buSzPts val="1300"/>
              <a:buFont typeface="Times New Roman"/>
              <a:buChar char="★"/>
            </a:pPr>
            <a:r>
              <a:rPr lang="en" sz="1300">
                <a:latin typeface="Times New Roman"/>
                <a:ea typeface="Times New Roman"/>
                <a:cs typeface="Times New Roman"/>
                <a:sym typeface="Times New Roman"/>
              </a:rPr>
              <a:t>Learning support</a:t>
            </a:r>
            <a:endParaRPr sz="1300">
              <a:latin typeface="Times New Roman"/>
              <a:ea typeface="Times New Roman"/>
              <a:cs typeface="Times New Roman"/>
              <a:sym typeface="Times New Roman"/>
            </a:endParaRPr>
          </a:p>
        </p:txBody>
      </p:sp>
      <p:sp>
        <p:nvSpPr>
          <p:cNvPr id="70" name="Google Shape;70;p13"/>
          <p:cNvSpPr txBox="1"/>
          <p:nvPr/>
        </p:nvSpPr>
        <p:spPr>
          <a:xfrm>
            <a:off x="6466575" y="5543000"/>
            <a:ext cx="1114500" cy="30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5A524"/>
                </a:solidFill>
                <a:latin typeface="Poppins"/>
                <a:ea typeface="Poppins"/>
                <a:cs typeface="Poppins"/>
                <a:sym typeface="Poppins"/>
              </a:rPr>
              <a:t>CHOOSE</a:t>
            </a:r>
            <a:endParaRPr b="1" sz="1700">
              <a:solidFill>
                <a:srgbClr val="F5A524"/>
              </a:solidFill>
              <a:latin typeface="Poppins"/>
              <a:ea typeface="Poppins"/>
              <a:cs typeface="Poppins"/>
              <a:sym typeface="Poppins"/>
            </a:endParaRPr>
          </a:p>
        </p:txBody>
      </p:sp>
      <p:pic>
        <p:nvPicPr>
          <p:cNvPr id="71" name="Google Shape;71;p13"/>
          <p:cNvPicPr preferRelativeResize="0"/>
          <p:nvPr/>
        </p:nvPicPr>
        <p:blipFill rotWithShape="1">
          <a:blip r:embed="rId6">
            <a:alphaModFix/>
          </a:blip>
          <a:srcRect b="29396" l="0" r="0" t="29973"/>
          <a:stretch/>
        </p:blipFill>
        <p:spPr>
          <a:xfrm>
            <a:off x="6466575" y="5831775"/>
            <a:ext cx="1114500" cy="169813"/>
          </a:xfrm>
          <a:prstGeom prst="rect">
            <a:avLst/>
          </a:prstGeom>
          <a:noFill/>
          <a:ln>
            <a:noFill/>
          </a:ln>
        </p:spPr>
      </p:pic>
      <p:grpSp>
        <p:nvGrpSpPr>
          <p:cNvPr id="72" name="Google Shape;72;p13"/>
          <p:cNvGrpSpPr/>
          <p:nvPr/>
        </p:nvGrpSpPr>
        <p:grpSpPr>
          <a:xfrm>
            <a:off x="758825" y="9525"/>
            <a:ext cx="4708600" cy="393525"/>
            <a:chOff x="758825" y="9525"/>
            <a:chExt cx="4708600" cy="393525"/>
          </a:xfrm>
        </p:grpSpPr>
        <p:cxnSp>
          <p:nvCxnSpPr>
            <p:cNvPr id="73" name="Google Shape;73;p13"/>
            <p:cNvCxnSpPr/>
            <p:nvPr/>
          </p:nvCxnSpPr>
          <p:spPr>
            <a:xfrm>
              <a:off x="758825" y="9525"/>
              <a:ext cx="0" cy="304800"/>
            </a:xfrm>
            <a:prstGeom prst="straightConnector1">
              <a:avLst/>
            </a:prstGeom>
            <a:noFill/>
            <a:ln cap="flat" cmpd="sng" w="19050">
              <a:solidFill>
                <a:srgbClr val="9E9E9E"/>
              </a:solidFill>
              <a:prstDash val="dot"/>
              <a:round/>
              <a:headEnd len="med" w="med" type="none"/>
              <a:tailEnd len="med" w="med" type="none"/>
            </a:ln>
          </p:spPr>
        </p:cxnSp>
        <p:pic>
          <p:nvPicPr>
            <p:cNvPr id="74" name="Google Shape;74;p13"/>
            <p:cNvPicPr preferRelativeResize="0"/>
            <p:nvPr/>
          </p:nvPicPr>
          <p:blipFill>
            <a:blip r:embed="rId7">
              <a:alphaModFix/>
            </a:blip>
            <a:stretch>
              <a:fillRect/>
            </a:stretch>
          </p:blipFill>
          <p:spPr>
            <a:xfrm>
              <a:off x="914550" y="33338"/>
              <a:ext cx="257175" cy="257175"/>
            </a:xfrm>
            <a:prstGeom prst="rect">
              <a:avLst/>
            </a:prstGeom>
            <a:noFill/>
            <a:ln>
              <a:noFill/>
            </a:ln>
          </p:spPr>
        </p:pic>
        <p:sp>
          <p:nvSpPr>
            <p:cNvPr id="75" name="Google Shape;75;p13"/>
            <p:cNvSpPr txBox="1"/>
            <p:nvPr/>
          </p:nvSpPr>
          <p:spPr>
            <a:xfrm>
              <a:off x="1304925" y="95250"/>
              <a:ext cx="4162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CUT WHITE SPACE ON TOP</a:t>
              </a:r>
              <a:endParaRPr sz="80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nvSpPr>
        <p:spPr>
          <a:xfrm>
            <a:off x="0" y="1521650"/>
            <a:ext cx="7772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99171F"/>
                </a:solidFill>
                <a:latin typeface="Poppins"/>
                <a:ea typeface="Poppins"/>
                <a:cs typeface="Poppins"/>
                <a:sym typeface="Poppins"/>
              </a:rPr>
              <a:t>UNIFORM</a:t>
            </a:r>
            <a:endParaRPr b="1" sz="3600">
              <a:solidFill>
                <a:srgbClr val="99171F"/>
              </a:solidFill>
              <a:latin typeface="Poppins"/>
              <a:ea typeface="Poppins"/>
              <a:cs typeface="Poppins"/>
              <a:sym typeface="Poppins"/>
            </a:endParaRPr>
          </a:p>
        </p:txBody>
      </p:sp>
      <p:graphicFrame>
        <p:nvGraphicFramePr>
          <p:cNvPr id="81" name="Google Shape;81;p14"/>
          <p:cNvGraphicFramePr/>
          <p:nvPr/>
        </p:nvGraphicFramePr>
        <p:xfrm>
          <a:off x="289350" y="2514600"/>
          <a:ext cx="3000000" cy="3000000"/>
        </p:xfrm>
        <a:graphic>
          <a:graphicData uri="http://schemas.openxmlformats.org/drawingml/2006/table">
            <a:tbl>
              <a:tblPr>
                <a:noFill/>
                <a:tableStyleId>{969A59B6-3B79-4E93-9C3B-7A4C5C9D40A5}</a:tableStyleId>
              </a:tblPr>
              <a:tblGrid>
                <a:gridCol w="2395550"/>
                <a:gridCol w="2395550"/>
                <a:gridCol w="2395550"/>
              </a:tblGrid>
              <a:tr h="381000">
                <a:tc gridSpan="3">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TUITION RATE FOR PRE-K THROUGH GRADE 8</a:t>
                      </a:r>
                      <a:endParaRPr b="1" sz="1200">
                        <a:solidFill>
                          <a:schemeClr val="lt1"/>
                        </a:solidFill>
                        <a:latin typeface="Times New Roman"/>
                        <a:ea typeface="Times New Roman"/>
                        <a:cs typeface="Times New Roman"/>
                        <a:sym typeface="Times New Roman"/>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solidFill>
                      <a:prstDash val="solid"/>
                      <a:round/>
                      <a:headEnd len="sm" w="sm" type="none"/>
                      <a:tailEnd len="sm" w="sm" type="none"/>
                    </a:lnB>
                    <a:solidFill>
                      <a:srgbClr val="99171F"/>
                    </a:solidFill>
                  </a:tcPr>
                </a:tc>
                <a:tc hMerge="1"/>
                <a:tc hMerge="1"/>
              </a:tr>
              <a:tr h="381000">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CATHOLIC PARISHIONER</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NON-PARISHIONER</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ONE STUDENT</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TWO STUDENTS</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THREE STUDENTS</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FOUR STUDENTS</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PRE-KINDERGARTEN</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82" name="Google Shape;82;p14"/>
          <p:cNvSpPr txBox="1"/>
          <p:nvPr/>
        </p:nvSpPr>
        <p:spPr>
          <a:xfrm>
            <a:off x="289350" y="5362575"/>
            <a:ext cx="7193700" cy="9234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Explanations</a:t>
            </a:r>
            <a:r>
              <a:rPr lang="en" sz="1200">
                <a:solidFill>
                  <a:schemeClr val="dk1"/>
                </a:solidFill>
                <a:latin typeface="Times New Roman"/>
                <a:ea typeface="Times New Roman"/>
                <a:cs typeface="Times New Roman"/>
                <a:sym typeface="Times New Roman"/>
              </a:rPr>
              <a:t> and disclaimers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graphicFrame>
        <p:nvGraphicFramePr>
          <p:cNvPr id="83" name="Google Shape;83;p14"/>
          <p:cNvGraphicFramePr/>
          <p:nvPr/>
        </p:nvGraphicFramePr>
        <p:xfrm>
          <a:off x="292875" y="6466950"/>
          <a:ext cx="3000000" cy="3000000"/>
        </p:xfrm>
        <a:graphic>
          <a:graphicData uri="http://schemas.openxmlformats.org/drawingml/2006/table">
            <a:tbl>
              <a:tblPr>
                <a:noFill/>
                <a:tableStyleId>{969A59B6-3B79-4E93-9C3B-7A4C5C9D40A5}</a:tableStyleId>
              </a:tblPr>
              <a:tblGrid>
                <a:gridCol w="2215775"/>
                <a:gridCol w="1656975"/>
                <a:gridCol w="1656975"/>
                <a:gridCol w="1656975"/>
              </a:tblGrid>
              <a:tr h="381000">
                <a:tc gridSpan="4">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FEE SCHEDULE</a:t>
                      </a:r>
                      <a:r>
                        <a:rPr b="1" lang="en" sz="1200">
                          <a:solidFill>
                            <a:schemeClr val="lt1"/>
                          </a:solidFill>
                          <a:latin typeface="Times New Roman"/>
                          <a:ea typeface="Times New Roman"/>
                          <a:cs typeface="Times New Roman"/>
                          <a:sym typeface="Times New Roman"/>
                        </a:rPr>
                        <a:t> FOR PRE-K THROUGH GRADE 8</a:t>
                      </a:r>
                      <a:endParaRPr b="1" sz="1200">
                        <a:solidFill>
                          <a:schemeClr val="lt1"/>
                        </a:solidFill>
                        <a:latin typeface="Times New Roman"/>
                        <a:ea typeface="Times New Roman"/>
                        <a:cs typeface="Times New Roman"/>
                        <a:sym typeface="Times New Roman"/>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solidFill>
                      <a:prstDash val="solid"/>
                      <a:round/>
                      <a:headEnd len="sm" w="sm" type="none"/>
                      <a:tailEnd len="sm" w="sm" type="none"/>
                    </a:lnB>
                    <a:solidFill>
                      <a:srgbClr val="99171F"/>
                    </a:solidFill>
                  </a:tcPr>
                </a:tc>
                <a:tc hMerge="1"/>
                <a:tc hMerge="1"/>
                <a:tc hMerge="1"/>
              </a:tr>
              <a:tr h="381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INSERT FEE NAME</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$$/1 student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$$/Family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Due at registration</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84" name="Google Shape;84;p14"/>
          <p:cNvSpPr/>
          <p:nvPr/>
        </p:nvSpPr>
        <p:spPr>
          <a:xfrm>
            <a:off x="-9575" y="1236013"/>
            <a:ext cx="7791600" cy="981000"/>
          </a:xfrm>
          <a:prstGeom prst="rect">
            <a:avLst/>
          </a:prstGeom>
          <a:solidFill>
            <a:srgbClr val="F5A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txBox="1"/>
          <p:nvPr/>
        </p:nvSpPr>
        <p:spPr>
          <a:xfrm>
            <a:off x="-19050" y="1526425"/>
            <a:ext cx="7772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TUITION AND FEES</a:t>
            </a:r>
            <a:endParaRPr b="1" sz="3600">
              <a:solidFill>
                <a:schemeClr val="lt1"/>
              </a:solidFill>
              <a:latin typeface="Poppins"/>
              <a:ea typeface="Poppins"/>
              <a:cs typeface="Poppins"/>
              <a:sym typeface="Poppins"/>
            </a:endParaRPr>
          </a:p>
        </p:txBody>
      </p:sp>
      <p:cxnSp>
        <p:nvCxnSpPr>
          <p:cNvPr id="86" name="Google Shape;86;p14"/>
          <p:cNvCxnSpPr/>
          <p:nvPr/>
        </p:nvCxnSpPr>
        <p:spPr>
          <a:xfrm>
            <a:off x="758825" y="171450"/>
            <a:ext cx="0" cy="952800"/>
          </a:xfrm>
          <a:prstGeom prst="straightConnector1">
            <a:avLst/>
          </a:prstGeom>
          <a:noFill/>
          <a:ln cap="flat" cmpd="sng" w="19050">
            <a:solidFill>
              <a:srgbClr val="9E9E9E"/>
            </a:solidFill>
            <a:prstDash val="dot"/>
            <a:round/>
            <a:headEnd len="med" w="med" type="none"/>
            <a:tailEnd len="med" w="med" type="none"/>
          </a:ln>
        </p:spPr>
      </p:cxnSp>
      <p:pic>
        <p:nvPicPr>
          <p:cNvPr id="87" name="Google Shape;87;p14"/>
          <p:cNvPicPr preferRelativeResize="0"/>
          <p:nvPr/>
        </p:nvPicPr>
        <p:blipFill>
          <a:blip r:embed="rId3">
            <a:alphaModFix/>
          </a:blip>
          <a:stretch>
            <a:fillRect/>
          </a:stretch>
        </p:blipFill>
        <p:spPr>
          <a:xfrm>
            <a:off x="914550" y="633413"/>
            <a:ext cx="257175" cy="257175"/>
          </a:xfrm>
          <a:prstGeom prst="rect">
            <a:avLst/>
          </a:prstGeom>
          <a:noFill/>
          <a:ln>
            <a:noFill/>
          </a:ln>
        </p:spPr>
      </p:pic>
      <p:sp>
        <p:nvSpPr>
          <p:cNvPr id="88" name="Google Shape;88;p14"/>
          <p:cNvSpPr txBox="1"/>
          <p:nvPr/>
        </p:nvSpPr>
        <p:spPr>
          <a:xfrm>
            <a:off x="1304925" y="695325"/>
            <a:ext cx="4162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CUT WHITE SPACE ON TOP</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p:nvPr/>
        </p:nvSpPr>
        <p:spPr>
          <a:xfrm>
            <a:off x="-9600" y="2155175"/>
            <a:ext cx="7791600" cy="981000"/>
          </a:xfrm>
          <a:prstGeom prst="rect">
            <a:avLst/>
          </a:prstGeom>
          <a:solidFill>
            <a:srgbClr val="9917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txBox="1"/>
          <p:nvPr/>
        </p:nvSpPr>
        <p:spPr>
          <a:xfrm>
            <a:off x="0" y="2445575"/>
            <a:ext cx="7772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SCHOOL UNIFORM</a:t>
            </a:r>
            <a:endParaRPr b="1" sz="3600">
              <a:solidFill>
                <a:schemeClr val="lt1"/>
              </a:solidFill>
              <a:latin typeface="Poppins"/>
              <a:ea typeface="Poppins"/>
              <a:cs typeface="Poppins"/>
              <a:sym typeface="Poppins"/>
            </a:endParaRPr>
          </a:p>
        </p:txBody>
      </p:sp>
      <p:sp>
        <p:nvSpPr>
          <p:cNvPr id="95" name="Google Shape;95;p15"/>
          <p:cNvSpPr txBox="1"/>
          <p:nvPr/>
        </p:nvSpPr>
        <p:spPr>
          <a:xfrm>
            <a:off x="209520" y="4174150"/>
            <a:ext cx="3076500" cy="354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Uniform</a:t>
            </a:r>
            <a:r>
              <a:rPr lang="en" sz="1100">
                <a:latin typeface="Times New Roman"/>
                <a:ea typeface="Times New Roman"/>
                <a:cs typeface="Times New Roman"/>
                <a:sym typeface="Times New Roman"/>
              </a:rPr>
              <a:t> </a:t>
            </a:r>
            <a:r>
              <a:rPr lang="en" sz="1100">
                <a:solidFill>
                  <a:schemeClr val="dk1"/>
                </a:solidFill>
                <a:latin typeface="Times New Roman"/>
                <a:ea typeface="Times New Roman"/>
                <a:cs typeface="Times New Roman"/>
                <a:sym typeface="Times New Roman"/>
              </a:rPr>
              <a:t>[complete this info]</a:t>
            </a:r>
            <a:endParaRPr sz="1100">
              <a:solidFill>
                <a:srgbClr val="99171F"/>
              </a:solidFill>
              <a:latin typeface="Times New Roman"/>
              <a:ea typeface="Times New Roman"/>
              <a:cs typeface="Times New Roman"/>
              <a:sym typeface="Times New Roman"/>
            </a:endParaRPr>
          </a:p>
        </p:txBody>
      </p:sp>
      <p:grpSp>
        <p:nvGrpSpPr>
          <p:cNvPr id="96" name="Google Shape;96;p15"/>
          <p:cNvGrpSpPr/>
          <p:nvPr/>
        </p:nvGrpSpPr>
        <p:grpSpPr>
          <a:xfrm>
            <a:off x="209550" y="3505200"/>
            <a:ext cx="3393300" cy="431100"/>
            <a:chOff x="209550" y="3505200"/>
            <a:chExt cx="3393300" cy="431100"/>
          </a:xfrm>
        </p:grpSpPr>
        <p:sp>
          <p:nvSpPr>
            <p:cNvPr id="97" name="Google Shape;97;p15"/>
            <p:cNvSpPr txBox="1"/>
            <p:nvPr/>
          </p:nvSpPr>
          <p:spPr>
            <a:xfrm>
              <a:off x="209550" y="3505200"/>
              <a:ext cx="3393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171F"/>
                  </a:solidFill>
                  <a:latin typeface="Poppins"/>
                  <a:ea typeface="Poppins"/>
                  <a:cs typeface="Poppins"/>
                  <a:sym typeface="Poppins"/>
                </a:rPr>
                <a:t>GIRLS K-4</a:t>
              </a:r>
              <a:endParaRPr b="1" sz="1600">
                <a:solidFill>
                  <a:srgbClr val="99171F"/>
                </a:solidFill>
                <a:latin typeface="Poppins"/>
                <a:ea typeface="Poppins"/>
                <a:cs typeface="Poppins"/>
                <a:sym typeface="Poppins"/>
              </a:endParaRPr>
            </a:p>
          </p:txBody>
        </p:sp>
        <p:cxnSp>
          <p:nvCxnSpPr>
            <p:cNvPr id="98" name="Google Shape;98;p15"/>
            <p:cNvCxnSpPr/>
            <p:nvPr/>
          </p:nvCxnSpPr>
          <p:spPr>
            <a:xfrm>
              <a:off x="314325" y="3876675"/>
              <a:ext cx="857400" cy="0"/>
            </a:xfrm>
            <a:prstGeom prst="straightConnector1">
              <a:avLst/>
            </a:prstGeom>
            <a:noFill/>
            <a:ln cap="flat" cmpd="sng" w="19050">
              <a:solidFill>
                <a:srgbClr val="99171F"/>
              </a:solidFill>
              <a:prstDash val="solid"/>
              <a:round/>
              <a:headEnd len="med" w="med" type="none"/>
              <a:tailEnd len="med" w="med" type="none"/>
            </a:ln>
          </p:spPr>
        </p:cxnSp>
      </p:grpSp>
      <p:sp>
        <p:nvSpPr>
          <p:cNvPr id="99" name="Google Shape;99;p15"/>
          <p:cNvSpPr txBox="1"/>
          <p:nvPr/>
        </p:nvSpPr>
        <p:spPr>
          <a:xfrm>
            <a:off x="4152900" y="3505200"/>
            <a:ext cx="3393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171F"/>
                </a:solidFill>
                <a:latin typeface="Poppins"/>
                <a:ea typeface="Poppins"/>
                <a:cs typeface="Poppins"/>
                <a:sym typeface="Poppins"/>
              </a:rPr>
              <a:t>BOYS </a:t>
            </a:r>
            <a:r>
              <a:rPr b="1" lang="en" sz="1600">
                <a:solidFill>
                  <a:srgbClr val="99171F"/>
                </a:solidFill>
                <a:latin typeface="Poppins"/>
                <a:ea typeface="Poppins"/>
                <a:cs typeface="Poppins"/>
                <a:sym typeface="Poppins"/>
              </a:rPr>
              <a:t>K-4</a:t>
            </a:r>
            <a:endParaRPr b="1" sz="1600">
              <a:solidFill>
                <a:srgbClr val="99171F"/>
              </a:solidFill>
              <a:latin typeface="Poppins"/>
              <a:ea typeface="Poppins"/>
              <a:cs typeface="Poppins"/>
              <a:sym typeface="Poppins"/>
            </a:endParaRPr>
          </a:p>
        </p:txBody>
      </p:sp>
      <p:cxnSp>
        <p:nvCxnSpPr>
          <p:cNvPr id="100" name="Google Shape;100;p15"/>
          <p:cNvCxnSpPr/>
          <p:nvPr/>
        </p:nvCxnSpPr>
        <p:spPr>
          <a:xfrm>
            <a:off x="4276725" y="3867150"/>
            <a:ext cx="857400" cy="0"/>
          </a:xfrm>
          <a:prstGeom prst="straightConnector1">
            <a:avLst/>
          </a:prstGeom>
          <a:noFill/>
          <a:ln cap="flat" cmpd="sng" w="19050">
            <a:solidFill>
              <a:srgbClr val="99171F"/>
            </a:solidFill>
            <a:prstDash val="solid"/>
            <a:round/>
            <a:headEnd len="med" w="med" type="none"/>
            <a:tailEnd len="med" w="med" type="none"/>
          </a:ln>
        </p:spPr>
      </p:cxnSp>
      <p:grpSp>
        <p:nvGrpSpPr>
          <p:cNvPr id="101" name="Google Shape;101;p15"/>
          <p:cNvGrpSpPr/>
          <p:nvPr/>
        </p:nvGrpSpPr>
        <p:grpSpPr>
          <a:xfrm>
            <a:off x="246450" y="6337613"/>
            <a:ext cx="3393300" cy="431100"/>
            <a:chOff x="209550" y="3505200"/>
            <a:chExt cx="3393300" cy="431100"/>
          </a:xfrm>
        </p:grpSpPr>
        <p:sp>
          <p:nvSpPr>
            <p:cNvPr id="102" name="Google Shape;102;p15"/>
            <p:cNvSpPr txBox="1"/>
            <p:nvPr/>
          </p:nvSpPr>
          <p:spPr>
            <a:xfrm>
              <a:off x="209550" y="3505200"/>
              <a:ext cx="3393300" cy="431100"/>
            </a:xfrm>
            <a:prstGeom prst="rect">
              <a:avLst/>
            </a:prstGeom>
            <a:noFill/>
            <a:ln cap="flat" cmpd="sng" w="9525">
              <a:solidFill>
                <a:srgbClr val="99171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171F"/>
                  </a:solidFill>
                  <a:latin typeface="Poppins"/>
                  <a:ea typeface="Poppins"/>
                  <a:cs typeface="Poppins"/>
                  <a:sym typeface="Poppins"/>
                </a:rPr>
                <a:t>GIRLS 5-8</a:t>
              </a:r>
              <a:endParaRPr b="1" sz="1600">
                <a:solidFill>
                  <a:srgbClr val="99171F"/>
                </a:solidFill>
                <a:latin typeface="Poppins"/>
                <a:ea typeface="Poppins"/>
                <a:cs typeface="Poppins"/>
                <a:sym typeface="Poppins"/>
              </a:endParaRPr>
            </a:p>
          </p:txBody>
        </p:sp>
        <p:cxnSp>
          <p:nvCxnSpPr>
            <p:cNvPr id="103" name="Google Shape;103;p15"/>
            <p:cNvCxnSpPr/>
            <p:nvPr/>
          </p:nvCxnSpPr>
          <p:spPr>
            <a:xfrm>
              <a:off x="314325" y="3876675"/>
              <a:ext cx="857400" cy="0"/>
            </a:xfrm>
            <a:prstGeom prst="straightConnector1">
              <a:avLst/>
            </a:prstGeom>
            <a:noFill/>
            <a:ln cap="flat" cmpd="sng" w="19050">
              <a:solidFill>
                <a:srgbClr val="99171F"/>
              </a:solidFill>
              <a:prstDash val="solid"/>
              <a:round/>
              <a:headEnd len="med" w="med" type="none"/>
              <a:tailEnd len="med" w="med" type="none"/>
            </a:ln>
          </p:spPr>
        </p:cxnSp>
      </p:grpSp>
      <p:sp>
        <p:nvSpPr>
          <p:cNvPr id="104" name="Google Shape;104;p15"/>
          <p:cNvSpPr txBox="1"/>
          <p:nvPr/>
        </p:nvSpPr>
        <p:spPr>
          <a:xfrm>
            <a:off x="4189800" y="6337613"/>
            <a:ext cx="3393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171F"/>
                </a:solidFill>
                <a:latin typeface="Poppins"/>
                <a:ea typeface="Poppins"/>
                <a:cs typeface="Poppins"/>
                <a:sym typeface="Poppins"/>
              </a:rPr>
              <a:t>BOYS 5-8</a:t>
            </a:r>
            <a:endParaRPr b="1" sz="1600">
              <a:solidFill>
                <a:srgbClr val="99171F"/>
              </a:solidFill>
              <a:latin typeface="Poppins"/>
              <a:ea typeface="Poppins"/>
              <a:cs typeface="Poppins"/>
              <a:sym typeface="Poppins"/>
            </a:endParaRPr>
          </a:p>
        </p:txBody>
      </p:sp>
      <p:cxnSp>
        <p:nvCxnSpPr>
          <p:cNvPr id="105" name="Google Shape;105;p15"/>
          <p:cNvCxnSpPr/>
          <p:nvPr/>
        </p:nvCxnSpPr>
        <p:spPr>
          <a:xfrm>
            <a:off x="4313625" y="6699563"/>
            <a:ext cx="857400" cy="0"/>
          </a:xfrm>
          <a:prstGeom prst="straightConnector1">
            <a:avLst/>
          </a:prstGeom>
          <a:noFill/>
          <a:ln cap="flat" cmpd="sng" w="19050">
            <a:solidFill>
              <a:srgbClr val="99171F"/>
            </a:solidFill>
            <a:prstDash val="solid"/>
            <a:round/>
            <a:headEnd len="med" w="med" type="none"/>
            <a:tailEnd len="med" w="med" type="none"/>
          </a:ln>
        </p:spPr>
      </p:cxnSp>
      <p:cxnSp>
        <p:nvCxnSpPr>
          <p:cNvPr id="106" name="Google Shape;106;p15"/>
          <p:cNvCxnSpPr/>
          <p:nvPr/>
        </p:nvCxnSpPr>
        <p:spPr>
          <a:xfrm>
            <a:off x="3914775" y="3375025"/>
            <a:ext cx="0" cy="6442200"/>
          </a:xfrm>
          <a:prstGeom prst="straightConnector1">
            <a:avLst/>
          </a:prstGeom>
          <a:noFill/>
          <a:ln cap="flat" cmpd="sng" w="9525">
            <a:solidFill>
              <a:srgbClr val="9E9E9E"/>
            </a:solidFill>
            <a:prstDash val="solid"/>
            <a:round/>
            <a:headEnd len="med" w="med" type="none"/>
            <a:tailEnd len="med" w="med" type="none"/>
          </a:ln>
        </p:spPr>
      </p:cxnSp>
      <p:sp>
        <p:nvSpPr>
          <p:cNvPr id="107" name="Google Shape;107;p15"/>
          <p:cNvSpPr txBox="1"/>
          <p:nvPr/>
        </p:nvSpPr>
        <p:spPr>
          <a:xfrm>
            <a:off x="4057620" y="4174150"/>
            <a:ext cx="3076500" cy="354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Uniform</a:t>
            </a:r>
            <a:r>
              <a:rPr lang="en" sz="1100">
                <a:latin typeface="Times New Roman"/>
                <a:ea typeface="Times New Roman"/>
                <a:cs typeface="Times New Roman"/>
                <a:sym typeface="Times New Roman"/>
              </a:rPr>
              <a:t> </a:t>
            </a:r>
            <a:r>
              <a:rPr lang="en" sz="1100">
                <a:solidFill>
                  <a:schemeClr val="dk1"/>
                </a:solidFill>
                <a:latin typeface="Times New Roman"/>
                <a:ea typeface="Times New Roman"/>
                <a:cs typeface="Times New Roman"/>
                <a:sym typeface="Times New Roman"/>
              </a:rPr>
              <a:t>[complete this info]</a:t>
            </a:r>
            <a:endParaRPr sz="1100">
              <a:solidFill>
                <a:srgbClr val="99171F"/>
              </a:solidFill>
              <a:latin typeface="Times New Roman"/>
              <a:ea typeface="Times New Roman"/>
              <a:cs typeface="Times New Roman"/>
              <a:sym typeface="Times New Roman"/>
            </a:endParaRPr>
          </a:p>
        </p:txBody>
      </p:sp>
      <p:sp>
        <p:nvSpPr>
          <p:cNvPr id="108" name="Google Shape;108;p15"/>
          <p:cNvSpPr txBox="1"/>
          <p:nvPr/>
        </p:nvSpPr>
        <p:spPr>
          <a:xfrm>
            <a:off x="290545" y="6957838"/>
            <a:ext cx="3076500" cy="354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Uniform </a:t>
            </a:r>
            <a:r>
              <a:rPr lang="en" sz="1100">
                <a:solidFill>
                  <a:schemeClr val="dk1"/>
                </a:solidFill>
                <a:latin typeface="Times New Roman"/>
                <a:ea typeface="Times New Roman"/>
                <a:cs typeface="Times New Roman"/>
                <a:sym typeface="Times New Roman"/>
              </a:rPr>
              <a:t>[complete this info]</a:t>
            </a:r>
            <a:endParaRPr sz="1100">
              <a:solidFill>
                <a:srgbClr val="99171F"/>
              </a:solidFill>
              <a:latin typeface="Times New Roman"/>
              <a:ea typeface="Times New Roman"/>
              <a:cs typeface="Times New Roman"/>
              <a:sym typeface="Times New Roman"/>
            </a:endParaRPr>
          </a:p>
        </p:txBody>
      </p:sp>
      <p:sp>
        <p:nvSpPr>
          <p:cNvPr id="109" name="Google Shape;109;p15"/>
          <p:cNvSpPr txBox="1"/>
          <p:nvPr/>
        </p:nvSpPr>
        <p:spPr>
          <a:xfrm>
            <a:off x="4138645" y="6957838"/>
            <a:ext cx="3076500" cy="354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Times New Roman"/>
              <a:buChar char="★"/>
            </a:pPr>
            <a:r>
              <a:rPr lang="en" sz="1100">
                <a:latin typeface="Times New Roman"/>
                <a:ea typeface="Times New Roman"/>
                <a:cs typeface="Times New Roman"/>
                <a:sym typeface="Times New Roman"/>
              </a:rPr>
              <a:t>Uniform </a:t>
            </a:r>
            <a:r>
              <a:rPr lang="en" sz="1100">
                <a:solidFill>
                  <a:schemeClr val="dk1"/>
                </a:solidFill>
                <a:latin typeface="Times New Roman"/>
                <a:ea typeface="Times New Roman"/>
                <a:cs typeface="Times New Roman"/>
                <a:sym typeface="Times New Roman"/>
              </a:rPr>
              <a:t>[complete this info]</a:t>
            </a:r>
            <a:endParaRPr sz="1100">
              <a:solidFill>
                <a:srgbClr val="99171F"/>
              </a:solidFill>
              <a:latin typeface="Times New Roman"/>
              <a:ea typeface="Times New Roman"/>
              <a:cs typeface="Times New Roman"/>
              <a:sym typeface="Times New Roman"/>
            </a:endParaRPr>
          </a:p>
        </p:txBody>
      </p:sp>
      <p:cxnSp>
        <p:nvCxnSpPr>
          <p:cNvPr id="110" name="Google Shape;110;p15"/>
          <p:cNvCxnSpPr/>
          <p:nvPr/>
        </p:nvCxnSpPr>
        <p:spPr>
          <a:xfrm>
            <a:off x="739775" y="581025"/>
            <a:ext cx="0" cy="952800"/>
          </a:xfrm>
          <a:prstGeom prst="straightConnector1">
            <a:avLst/>
          </a:prstGeom>
          <a:noFill/>
          <a:ln cap="flat" cmpd="sng" w="19050">
            <a:solidFill>
              <a:srgbClr val="9E9E9E"/>
            </a:solidFill>
            <a:prstDash val="dot"/>
            <a:round/>
            <a:headEnd len="med" w="med" type="none"/>
            <a:tailEnd len="med" w="med" type="none"/>
          </a:ln>
        </p:spPr>
      </p:cxnSp>
      <p:pic>
        <p:nvPicPr>
          <p:cNvPr id="111" name="Google Shape;111;p15"/>
          <p:cNvPicPr preferRelativeResize="0"/>
          <p:nvPr/>
        </p:nvPicPr>
        <p:blipFill>
          <a:blip r:embed="rId3">
            <a:alphaModFix/>
          </a:blip>
          <a:stretch>
            <a:fillRect/>
          </a:stretch>
        </p:blipFill>
        <p:spPr>
          <a:xfrm>
            <a:off x="895500" y="1042988"/>
            <a:ext cx="257175" cy="257175"/>
          </a:xfrm>
          <a:prstGeom prst="rect">
            <a:avLst/>
          </a:prstGeom>
          <a:noFill/>
          <a:ln>
            <a:noFill/>
          </a:ln>
        </p:spPr>
      </p:pic>
      <p:sp>
        <p:nvSpPr>
          <p:cNvPr id="112" name="Google Shape;112;p15"/>
          <p:cNvSpPr txBox="1"/>
          <p:nvPr/>
        </p:nvSpPr>
        <p:spPr>
          <a:xfrm>
            <a:off x="1285875" y="1104900"/>
            <a:ext cx="4162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CUT WHITE SPACE ON TOP</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p:nvPr/>
        </p:nvSpPr>
        <p:spPr>
          <a:xfrm>
            <a:off x="-9600" y="3026750"/>
            <a:ext cx="7791600" cy="981000"/>
          </a:xfrm>
          <a:prstGeom prst="rect">
            <a:avLst/>
          </a:prstGeom>
          <a:solidFill>
            <a:srgbClr val="F5A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0" y="3983850"/>
            <a:ext cx="7791600" cy="2743200"/>
          </a:xfrm>
          <a:prstGeom prst="rect">
            <a:avLst/>
          </a:prstGeom>
          <a:solidFill>
            <a:srgbClr val="9917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txBox="1"/>
          <p:nvPr/>
        </p:nvSpPr>
        <p:spPr>
          <a:xfrm>
            <a:off x="0" y="3317150"/>
            <a:ext cx="7772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Poppins"/>
                <a:ea typeface="Poppins"/>
                <a:cs typeface="Poppins"/>
                <a:sym typeface="Poppins"/>
              </a:rPr>
              <a:t>HOW TO APPLY</a:t>
            </a:r>
            <a:endParaRPr b="1" sz="3600">
              <a:solidFill>
                <a:srgbClr val="FFFFFF"/>
              </a:solidFill>
              <a:latin typeface="Poppins"/>
              <a:ea typeface="Poppins"/>
              <a:cs typeface="Poppins"/>
              <a:sym typeface="Poppins"/>
            </a:endParaRPr>
          </a:p>
        </p:txBody>
      </p:sp>
      <p:pic>
        <p:nvPicPr>
          <p:cNvPr id="120" name="Google Shape;120;p16"/>
          <p:cNvPicPr preferRelativeResize="0"/>
          <p:nvPr/>
        </p:nvPicPr>
        <p:blipFill rotWithShape="1">
          <a:blip r:embed="rId3">
            <a:alphaModFix/>
          </a:blip>
          <a:srcRect b="48641" l="0" r="0" t="0"/>
          <a:stretch/>
        </p:blipFill>
        <p:spPr>
          <a:xfrm>
            <a:off x="0" y="3983850"/>
            <a:ext cx="4126938" cy="2743200"/>
          </a:xfrm>
          <a:prstGeom prst="rect">
            <a:avLst/>
          </a:prstGeom>
          <a:noFill/>
          <a:ln>
            <a:noFill/>
          </a:ln>
        </p:spPr>
      </p:pic>
      <p:sp>
        <p:nvSpPr>
          <p:cNvPr id="121" name="Google Shape;121;p16"/>
          <p:cNvSpPr txBox="1"/>
          <p:nvPr/>
        </p:nvSpPr>
        <p:spPr>
          <a:xfrm rot="-1604270">
            <a:off x="4248217" y="4803042"/>
            <a:ext cx="3381353" cy="1152609"/>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chemeClr val="lt1"/>
                </a:solidFill>
                <a:latin typeface="Dawning of a New Day"/>
                <a:ea typeface="Dawning of a New Day"/>
                <a:cs typeface="Dawning of a New Day"/>
                <a:sym typeface="Dawning of a New Day"/>
              </a:rPr>
              <a:t>Welcome to the</a:t>
            </a:r>
            <a:r>
              <a:rPr b="1" lang="en" sz="4000">
                <a:solidFill>
                  <a:schemeClr val="lt1"/>
                </a:solidFill>
                <a:latin typeface="Dawning of a New Day"/>
                <a:ea typeface="Dawning of a New Day"/>
                <a:cs typeface="Dawning of a New Day"/>
                <a:sym typeface="Dawning of a New Day"/>
              </a:rPr>
              <a:t> Family!</a:t>
            </a:r>
            <a:endParaRPr b="1" sz="4000">
              <a:solidFill>
                <a:schemeClr val="lt1"/>
              </a:solidFill>
              <a:latin typeface="Dawning of a New Day"/>
              <a:ea typeface="Dawning of a New Day"/>
              <a:cs typeface="Dawning of a New Day"/>
              <a:sym typeface="Dawning of a New Day"/>
            </a:endParaRPr>
          </a:p>
        </p:txBody>
      </p:sp>
      <p:sp>
        <p:nvSpPr>
          <p:cNvPr id="122" name="Google Shape;122;p16"/>
          <p:cNvSpPr/>
          <p:nvPr/>
        </p:nvSpPr>
        <p:spPr>
          <a:xfrm>
            <a:off x="409563" y="6974500"/>
            <a:ext cx="1323900" cy="438300"/>
          </a:xfrm>
          <a:prstGeom prst="homePlate">
            <a:avLst>
              <a:gd fmla="val 50000" name="adj"/>
            </a:avLst>
          </a:prstGeom>
          <a:solidFill>
            <a:srgbClr val="99171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lt1"/>
                </a:solidFill>
                <a:latin typeface="Poppins"/>
                <a:ea typeface="Poppins"/>
                <a:cs typeface="Poppins"/>
                <a:sym typeface="Poppins"/>
              </a:rPr>
              <a:t>1</a:t>
            </a:r>
            <a:endParaRPr b="1" sz="2100">
              <a:solidFill>
                <a:schemeClr val="lt1"/>
              </a:solidFill>
              <a:latin typeface="Poppins"/>
              <a:ea typeface="Poppins"/>
              <a:cs typeface="Poppins"/>
              <a:sym typeface="Poppins"/>
            </a:endParaRPr>
          </a:p>
        </p:txBody>
      </p:sp>
      <p:sp>
        <p:nvSpPr>
          <p:cNvPr id="123" name="Google Shape;123;p16"/>
          <p:cNvSpPr/>
          <p:nvPr/>
        </p:nvSpPr>
        <p:spPr>
          <a:xfrm>
            <a:off x="390475" y="7936525"/>
            <a:ext cx="1323900" cy="438300"/>
          </a:xfrm>
          <a:prstGeom prst="homePlate">
            <a:avLst>
              <a:gd fmla="val 50000" name="adj"/>
            </a:avLst>
          </a:prstGeom>
          <a:solidFill>
            <a:srgbClr val="99171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lt1"/>
                </a:solidFill>
                <a:latin typeface="Poppins"/>
                <a:ea typeface="Poppins"/>
                <a:cs typeface="Poppins"/>
                <a:sym typeface="Poppins"/>
              </a:rPr>
              <a:t>2</a:t>
            </a:r>
            <a:endParaRPr b="1" sz="2100">
              <a:solidFill>
                <a:schemeClr val="lt1"/>
              </a:solidFill>
              <a:latin typeface="Poppins"/>
              <a:ea typeface="Poppins"/>
              <a:cs typeface="Poppins"/>
              <a:sym typeface="Poppins"/>
            </a:endParaRPr>
          </a:p>
        </p:txBody>
      </p:sp>
      <p:sp>
        <p:nvSpPr>
          <p:cNvPr id="124" name="Google Shape;124;p16"/>
          <p:cNvSpPr/>
          <p:nvPr/>
        </p:nvSpPr>
        <p:spPr>
          <a:xfrm>
            <a:off x="390475" y="8898550"/>
            <a:ext cx="1323900" cy="438300"/>
          </a:xfrm>
          <a:prstGeom prst="homePlate">
            <a:avLst>
              <a:gd fmla="val 50000" name="adj"/>
            </a:avLst>
          </a:prstGeom>
          <a:solidFill>
            <a:srgbClr val="99171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lt1"/>
                </a:solidFill>
                <a:latin typeface="Poppins"/>
                <a:ea typeface="Poppins"/>
                <a:cs typeface="Poppins"/>
                <a:sym typeface="Poppins"/>
              </a:rPr>
              <a:t>3</a:t>
            </a:r>
            <a:endParaRPr b="1" sz="2100">
              <a:solidFill>
                <a:schemeClr val="lt1"/>
              </a:solidFill>
              <a:latin typeface="Poppins"/>
              <a:ea typeface="Poppins"/>
              <a:cs typeface="Poppins"/>
              <a:sym typeface="Poppins"/>
            </a:endParaRPr>
          </a:p>
        </p:txBody>
      </p:sp>
      <p:sp>
        <p:nvSpPr>
          <p:cNvPr id="125" name="Google Shape;125;p16"/>
          <p:cNvSpPr txBox="1"/>
          <p:nvPr/>
        </p:nvSpPr>
        <p:spPr>
          <a:xfrm>
            <a:off x="1924013" y="6993550"/>
            <a:ext cx="509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Schedule a tour </a:t>
            </a:r>
            <a:r>
              <a:rPr lang="en">
                <a:solidFill>
                  <a:schemeClr val="dk1"/>
                </a:solidFill>
                <a:latin typeface="Times New Roman"/>
                <a:ea typeface="Times New Roman"/>
                <a:cs typeface="Times New Roman"/>
                <a:sym typeface="Times New Roman"/>
              </a:rPr>
              <a:t>[complete this info]</a:t>
            </a:r>
            <a:endParaRPr>
              <a:solidFill>
                <a:srgbClr val="99171F"/>
              </a:solidFill>
              <a:latin typeface="Times New Roman"/>
              <a:ea typeface="Times New Roman"/>
              <a:cs typeface="Times New Roman"/>
              <a:sym typeface="Times New Roman"/>
            </a:endParaRPr>
          </a:p>
        </p:txBody>
      </p:sp>
      <p:sp>
        <p:nvSpPr>
          <p:cNvPr id="126" name="Google Shape;126;p16"/>
          <p:cNvSpPr txBox="1"/>
          <p:nvPr/>
        </p:nvSpPr>
        <p:spPr>
          <a:xfrm>
            <a:off x="1924000" y="7740025"/>
            <a:ext cx="5457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Complete the online application at [insert website].  Transfer students enrolling in grade 1-8 also require a Transcript Request form to be completed and returned to the office manager.</a:t>
            </a:r>
            <a:endParaRPr>
              <a:solidFill>
                <a:srgbClr val="99171F"/>
              </a:solidFill>
              <a:latin typeface="Times New Roman"/>
              <a:ea typeface="Times New Roman"/>
              <a:cs typeface="Times New Roman"/>
              <a:sym typeface="Times New Roman"/>
            </a:endParaRPr>
          </a:p>
        </p:txBody>
      </p:sp>
      <p:sp>
        <p:nvSpPr>
          <p:cNvPr id="127" name="Google Shape;127;p16"/>
          <p:cNvSpPr txBox="1"/>
          <p:nvPr/>
        </p:nvSpPr>
        <p:spPr>
          <a:xfrm>
            <a:off x="1924000" y="8809900"/>
            <a:ext cx="545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Once your child’s application is approved, you will receive an acceptance letter with instructions to [complete this info]</a:t>
            </a:r>
            <a:endParaRPr>
              <a:solidFill>
                <a:srgbClr val="99171F"/>
              </a:solidFill>
              <a:latin typeface="Times New Roman"/>
              <a:ea typeface="Times New Roman"/>
              <a:cs typeface="Times New Roman"/>
              <a:sym typeface="Times New Roman"/>
            </a:endParaRPr>
          </a:p>
        </p:txBody>
      </p:sp>
      <p:cxnSp>
        <p:nvCxnSpPr>
          <p:cNvPr id="128" name="Google Shape;128;p16"/>
          <p:cNvCxnSpPr/>
          <p:nvPr/>
        </p:nvCxnSpPr>
        <p:spPr>
          <a:xfrm>
            <a:off x="692150" y="1314450"/>
            <a:ext cx="0" cy="952800"/>
          </a:xfrm>
          <a:prstGeom prst="straightConnector1">
            <a:avLst/>
          </a:prstGeom>
          <a:noFill/>
          <a:ln cap="flat" cmpd="sng" w="19050">
            <a:solidFill>
              <a:srgbClr val="9E9E9E"/>
            </a:solidFill>
            <a:prstDash val="dot"/>
            <a:round/>
            <a:headEnd len="med" w="med" type="none"/>
            <a:tailEnd len="med" w="med" type="none"/>
          </a:ln>
        </p:spPr>
      </p:cxnSp>
      <p:pic>
        <p:nvPicPr>
          <p:cNvPr id="129" name="Google Shape;129;p16"/>
          <p:cNvPicPr preferRelativeResize="0"/>
          <p:nvPr/>
        </p:nvPicPr>
        <p:blipFill>
          <a:blip r:embed="rId4">
            <a:alphaModFix/>
          </a:blip>
          <a:stretch>
            <a:fillRect/>
          </a:stretch>
        </p:blipFill>
        <p:spPr>
          <a:xfrm>
            <a:off x="847875" y="1776413"/>
            <a:ext cx="257175" cy="257175"/>
          </a:xfrm>
          <a:prstGeom prst="rect">
            <a:avLst/>
          </a:prstGeom>
          <a:noFill/>
          <a:ln>
            <a:noFill/>
          </a:ln>
        </p:spPr>
      </p:pic>
      <p:sp>
        <p:nvSpPr>
          <p:cNvPr id="130" name="Google Shape;130;p16"/>
          <p:cNvSpPr txBox="1"/>
          <p:nvPr/>
        </p:nvSpPr>
        <p:spPr>
          <a:xfrm>
            <a:off x="1238250" y="1838325"/>
            <a:ext cx="4162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CUT WHITE SPACE ON TOP</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