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86" r:id="rId11"/>
    <p:sldId id="285" r:id="rId12"/>
    <p:sldId id="265" r:id="rId13"/>
    <p:sldId id="266" r:id="rId14"/>
    <p:sldId id="267" r:id="rId15"/>
    <p:sldId id="269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77" r:id="rId26"/>
    <p:sldId id="287" r:id="rId27"/>
    <p:sldId id="288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4CCD6-7778-4616-B00F-CD0BE6BC12F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D623-3366-4AEF-8303-05CA8762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0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D623-3366-4AEF-8303-05CA8762E1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19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0BAD-E992-4EF7-89B6-211DF3CA44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57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0BAD-E992-4EF7-89B6-211DF3CA44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8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Performance assessments are for depth of understanding – as</a:t>
            </a:r>
            <a:r>
              <a:rPr lang="en-US" baseline="0" dirty="0" smtClean="0"/>
              <a:t> Wiggins and </a:t>
            </a:r>
            <a:r>
              <a:rPr lang="en-US" baseline="0" dirty="0" err="1" smtClean="0"/>
              <a:t>McTighe</a:t>
            </a:r>
            <a:r>
              <a:rPr lang="en-US" baseline="0" dirty="0" smtClean="0"/>
              <a:t> call “enduring understanding”  </a:t>
            </a:r>
          </a:p>
          <a:p>
            <a:r>
              <a:rPr lang="en-US" baseline="0" dirty="0" smtClean="0"/>
              <a:t>     Take a moment to think of a guideline or standard that is core to your grade curriculum (perhaps ‘understanding elements of good nutrition’)</a:t>
            </a:r>
          </a:p>
          <a:p>
            <a:r>
              <a:rPr lang="en-US" baseline="0" dirty="0" smtClean="0"/>
              <a:t>     Design a plan for three days, including three meals a day and three snacks AM, afternoon, and evening) that illustrates a tasty and nutritionally balanced menu.</a:t>
            </a:r>
          </a:p>
          <a:p>
            <a:r>
              <a:rPr lang="en-US" baseline="0" dirty="0" smtClean="0"/>
              <a:t>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0BAD-E992-4EF7-89B6-211DF3CA44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1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has taken the standard (understanding elements of good nutrition) </a:t>
            </a:r>
          </a:p>
          <a:p>
            <a:r>
              <a:rPr lang="en-US" baseline="0" dirty="0" smtClean="0"/>
              <a:t> to that we added the Goal, Role, Audience, Situation, and Product – Now we would need to describe product – will it be a poster board chart?  Will it be a menu?  Will it be a spreadsheet?  Maybe a choice?  </a:t>
            </a:r>
          </a:p>
          <a:p>
            <a:r>
              <a:rPr lang="en-US" baseline="0" dirty="0" smtClean="0"/>
              <a:t>What are the particulars? - - Do some students need scaffolding? (e.g. be certain to remember to include the proper amount of servings from each food group.</a:t>
            </a:r>
          </a:p>
          <a:p>
            <a:r>
              <a:rPr lang="en-US" baseline="0" dirty="0" smtClean="0"/>
              <a:t>       </a:t>
            </a:r>
          </a:p>
          <a:p>
            <a:r>
              <a:rPr lang="en-US" baseline="0" dirty="0" smtClean="0"/>
              <a:t>Then comes the Standards for Success – which ties into the scoring tool or rubric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0BAD-E992-4EF7-89B6-211DF3CA44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59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 PARTS:  Criteria;</a:t>
            </a:r>
            <a:r>
              <a:rPr lang="en-US" baseline="0" dirty="0" smtClean="0"/>
              <a:t> descriptors; continuum of scores; anchors</a:t>
            </a:r>
          </a:p>
          <a:p>
            <a:r>
              <a:rPr lang="en-US" dirty="0" smtClean="0"/>
              <a:t>ANAYTICAL</a:t>
            </a:r>
            <a:r>
              <a:rPr lang="en-US" baseline="0" dirty="0" smtClean="0"/>
              <a:t> V HOLISTIC – </a:t>
            </a:r>
          </a:p>
          <a:p>
            <a:r>
              <a:rPr lang="en-US" dirty="0" smtClean="0"/>
              <a:t>Analytical</a:t>
            </a:r>
          </a:p>
          <a:p>
            <a:pPr lvl="1"/>
            <a:r>
              <a:rPr lang="en-US" dirty="0" smtClean="0"/>
              <a:t>Each of the parameters is given a maximum possible weight</a:t>
            </a:r>
          </a:p>
          <a:p>
            <a:pPr lvl="1"/>
            <a:r>
              <a:rPr lang="en-US" dirty="0" smtClean="0"/>
              <a:t>The points are totaled to obtain a final score</a:t>
            </a:r>
          </a:p>
          <a:p>
            <a:r>
              <a:rPr lang="en-US" dirty="0" smtClean="0"/>
              <a:t>Holistic</a:t>
            </a:r>
          </a:p>
          <a:p>
            <a:pPr lvl="1"/>
            <a:r>
              <a:rPr lang="en-US" dirty="0" smtClean="0"/>
              <a:t>A single score based on overall student performance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0BAD-E992-4EF7-89B6-211DF3CA44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8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CRITERIA:  Dimensions of the task or what the students are expected to know or be able to do</a:t>
            </a:r>
          </a:p>
          <a:p>
            <a:r>
              <a:rPr lang="en-US" dirty="0" smtClean="0"/>
              <a:t>Those “salient” qualities:  focus; content; organization;</a:t>
            </a:r>
            <a:r>
              <a:rPr lang="en-US" baseline="0" dirty="0" smtClean="0"/>
              <a:t> style; conventions</a:t>
            </a:r>
            <a:endParaRPr lang="en-US" dirty="0" smtClean="0"/>
          </a:p>
          <a:p>
            <a:r>
              <a:rPr lang="en-US" dirty="0" smtClean="0"/>
              <a:t>Do not confuse with conditions</a:t>
            </a:r>
          </a:p>
          <a:p>
            <a:r>
              <a:rPr lang="en-US" dirty="0" smtClean="0"/>
              <a:t>DESCRIPTORS:</a:t>
            </a:r>
            <a:r>
              <a:rPr lang="en-US" baseline="0" dirty="0" smtClean="0"/>
              <a:t>  </a:t>
            </a:r>
            <a:r>
              <a:rPr lang="en-US" dirty="0" smtClean="0"/>
              <a:t>Explain the level of performance for each criterion at each point on the continuum</a:t>
            </a:r>
          </a:p>
          <a:p>
            <a:r>
              <a:rPr lang="en-US" dirty="0" smtClean="0"/>
              <a:t>Use developmental terms</a:t>
            </a:r>
          </a:p>
          <a:p>
            <a:r>
              <a:rPr lang="en-US" dirty="0" smtClean="0"/>
              <a:t>Avoid negative language</a:t>
            </a:r>
          </a:p>
          <a:p>
            <a:r>
              <a:rPr lang="en-US" dirty="0" smtClean="0"/>
              <a:t>Good key terms:  All, most, some, few</a:t>
            </a:r>
          </a:p>
          <a:p>
            <a:r>
              <a:rPr lang="en-US" dirty="0" smtClean="0"/>
              <a:t>CONTINUUM OF SCORES:  Avoid odd numbers</a:t>
            </a:r>
          </a:p>
          <a:p>
            <a:r>
              <a:rPr lang="en-US" dirty="0" smtClean="0"/>
              <a:t>Six level rubric will be more valid because the difference from one level to another is narrower</a:t>
            </a:r>
          </a:p>
          <a:p>
            <a:r>
              <a:rPr lang="en-US" dirty="0" smtClean="0"/>
              <a:t>Four level rubric will be more reliable because there are fewer choices; greater inter-rater reliability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0BAD-E992-4EF7-89B6-211DF3CA44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58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HOLISTIC RUBRIC – </a:t>
            </a:r>
          </a:p>
          <a:p>
            <a:r>
              <a:rPr lang="en-US" baseline="0" dirty="0" smtClean="0"/>
              <a:t>Criteria :  </a:t>
            </a:r>
            <a:r>
              <a:rPr lang="en-US" baseline="0" dirty="0" err="1" smtClean="0"/>
              <a:t>slution</a:t>
            </a:r>
            <a:r>
              <a:rPr lang="en-US" baseline="0" dirty="0" smtClean="0"/>
              <a:t>; strategy; explanation</a:t>
            </a:r>
          </a:p>
          <a:p>
            <a:r>
              <a:rPr lang="en-US" dirty="0" smtClean="0"/>
              <a:t>Descriptors:</a:t>
            </a:r>
            <a:r>
              <a:rPr lang="en-US" baseline="0" dirty="0" smtClean="0"/>
              <a:t>  correct; mostly correct; </a:t>
            </a:r>
            <a:r>
              <a:rPr lang="en-US" baseline="0" dirty="0" err="1" smtClean="0"/>
              <a:t>icorrect</a:t>
            </a:r>
            <a:r>
              <a:rPr lang="en-US" baseline="0" dirty="0" smtClean="0"/>
              <a:t> or incomplete; no</a:t>
            </a:r>
          </a:p>
          <a:p>
            <a:r>
              <a:rPr lang="en-US" baseline="0" dirty="0" smtClean="0"/>
              <a:t>Continuum of Scores:  4, 3, 2,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0BAD-E992-4EF7-89B6-211DF3CA44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5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0BAD-E992-4EF7-89B6-211DF3CA44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8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0BAD-E992-4EF7-89B6-211DF3CA447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410C6C-1914-4BB6-ACDD-6AEDFA3423E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B56EA89-4590-43CE-A951-DA47D4B774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2743200"/>
            <a:ext cx="3657600" cy="1702160"/>
          </a:xfrm>
        </p:spPr>
        <p:txBody>
          <a:bodyPr/>
          <a:lstStyle/>
          <a:p>
            <a:r>
              <a:rPr lang="en-US" dirty="0" smtClean="0"/>
              <a:t>Understanding by Design*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*Design – (v) To have purpose and intentions; to plan and execute </a:t>
            </a:r>
          </a:p>
          <a:p>
            <a:r>
              <a:rPr lang="en-US" dirty="0" smtClean="0"/>
              <a:t>(Oxford English Dictionary)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Provides a “conceptual lens” for prioritizing</a:t>
            </a:r>
          </a:p>
          <a:p>
            <a:r>
              <a:rPr lang="en-US" dirty="0" smtClean="0"/>
              <a:t>Serves as an organizer for connecting important facts, skills, and actions</a:t>
            </a:r>
          </a:p>
          <a:p>
            <a:r>
              <a:rPr lang="en-US" dirty="0" smtClean="0"/>
              <a:t>Transfers to other contexts</a:t>
            </a:r>
          </a:p>
          <a:p>
            <a:r>
              <a:rPr lang="en-US" dirty="0" smtClean="0"/>
              <a:t>Manifests itself in various ways within disciplines</a:t>
            </a:r>
          </a:p>
          <a:p>
            <a:r>
              <a:rPr lang="en-US" dirty="0" smtClean="0"/>
              <a:t>Requires </a:t>
            </a:r>
            <a:r>
              <a:rPr lang="en-US" dirty="0" err="1" smtClean="0"/>
              <a:t>uncoverage</a:t>
            </a:r>
            <a:r>
              <a:rPr lang="en-US" dirty="0" smtClean="0"/>
              <a:t> because it is an abstractions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ONE:  Desired Results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48" y="2423080"/>
            <a:ext cx="4011516" cy="331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2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BACWARD DESIGN</a:t>
            </a:r>
            <a:br>
              <a:rPr lang="en-US" dirty="0" smtClean="0"/>
            </a:br>
            <a:r>
              <a:rPr lang="en-US" dirty="0" smtClean="0"/>
              <a:t>Stage Two: 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Performance Tasks             and Rubrics</a:t>
            </a:r>
          </a:p>
          <a:p>
            <a:r>
              <a:rPr lang="en-US" sz="4400" dirty="0" smtClean="0"/>
              <a:t>Other Evidence</a:t>
            </a:r>
          </a:p>
          <a:p>
            <a:r>
              <a:rPr lang="en-US" sz="4400" dirty="0" smtClean="0"/>
              <a:t>Self-Assessment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23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Circular Priorities and </a:t>
            </a:r>
            <a:br>
              <a:rPr lang="en-US" dirty="0" smtClean="0"/>
            </a:br>
            <a:r>
              <a:rPr lang="en-US" dirty="0" smtClean="0"/>
              <a:t>Assessment Methods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114800" y="2286000"/>
            <a:ext cx="4572000" cy="403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00" y="4038600"/>
            <a:ext cx="2971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3124200"/>
            <a:ext cx="3581400" cy="304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05400" y="2819400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Worth being familiar with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36576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Important to know and do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867400" y="4800600"/>
            <a:ext cx="18288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Big  Ideas and </a:t>
            </a:r>
          </a:p>
          <a:p>
            <a:r>
              <a:rPr lang="en-US" sz="1050" dirty="0" smtClean="0"/>
              <a:t>Enduring </a:t>
            </a:r>
          </a:p>
          <a:p>
            <a:r>
              <a:rPr lang="en-US" sz="1050" dirty="0" smtClean="0"/>
              <a:t>Understandings</a:t>
            </a:r>
            <a:endParaRPr lang="en-US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2313570"/>
            <a:ext cx="3429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Traditional quizzes and tests  (OE)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Paper and pencil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Selected response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Constructed response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2000" dirty="0"/>
          </a:p>
          <a:p>
            <a:pPr marL="171450" indent="-171450">
              <a:buFont typeface="Arial" pitchFamily="34" charset="0"/>
              <a:buChar char="•"/>
            </a:pPr>
            <a:endParaRPr lang="en-US" sz="20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Performance tasks and Projects  (T)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Complex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Open-ended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Authentic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2000" dirty="0"/>
          </a:p>
          <a:p>
            <a:pPr marL="171450" indent="-171450">
              <a:buFont typeface="Arial" pitchFamily="34" charset="0"/>
              <a:buChar char="•"/>
            </a:pPr>
            <a:endParaRPr lang="en-US" sz="20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000" dirty="0"/>
          </a:p>
          <a:p>
            <a:pPr marL="171450" indent="-171450">
              <a:buFont typeface="Arial" pitchFamily="34" charset="0"/>
              <a:buChar char="•"/>
            </a:pPr>
            <a:endParaRPr lang="en-US" sz="1000" dirty="0"/>
          </a:p>
        </p:txBody>
      </p:sp>
      <p:cxnSp>
        <p:nvCxnSpPr>
          <p:cNvPr id="20" name="Straight Arrow Connector 19"/>
          <p:cNvCxnSpPr>
            <a:endCxn id="14" idx="1"/>
          </p:cNvCxnSpPr>
          <p:nvPr/>
        </p:nvCxnSpPr>
        <p:spPr>
          <a:xfrm>
            <a:off x="3657600" y="2590800"/>
            <a:ext cx="1447800" cy="351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57600" y="2590800"/>
            <a:ext cx="1905000" cy="1313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86400" y="40386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429000" y="5089140"/>
            <a:ext cx="2057400" cy="397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29000" y="4038600"/>
            <a:ext cx="2286000" cy="1050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5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Two Different Approaches to Assessment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Thinking Like an Assessor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What would be sufficient and revealing evidence of understanding?</a:t>
            </a:r>
          </a:p>
          <a:p>
            <a:r>
              <a:rPr lang="en-US" sz="1400" dirty="0" smtClean="0"/>
              <a:t>What performance tasks must anchor the unit and focus the instruction?</a:t>
            </a:r>
          </a:p>
          <a:p>
            <a:r>
              <a:rPr lang="en-US" sz="1400" dirty="0" smtClean="0"/>
              <a:t>How will I be able to distinguish between those who understand and those who don’t</a:t>
            </a:r>
          </a:p>
          <a:p>
            <a:r>
              <a:rPr lang="en-US" sz="1400" dirty="0" smtClean="0"/>
              <a:t>Against what criteria will I distinguish work?</a:t>
            </a:r>
          </a:p>
          <a:p>
            <a:r>
              <a:rPr lang="en-US" sz="1400" dirty="0" smtClean="0"/>
              <a:t>What misunderstandings are likely?  How will I check for those?</a:t>
            </a:r>
            <a:endParaRPr lang="en-US" sz="1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Thinking Like an Activity Designer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600" dirty="0" smtClean="0"/>
              <a:t>What would be interesting and engaging activities on the topic?</a:t>
            </a:r>
          </a:p>
          <a:p>
            <a:r>
              <a:rPr lang="en-US" sz="2600" dirty="0" smtClean="0"/>
              <a:t>What resources and materials are available?</a:t>
            </a:r>
          </a:p>
          <a:p>
            <a:r>
              <a:rPr lang="en-US" sz="2600" dirty="0" smtClean="0"/>
              <a:t>What will students be doing in and out of class?  What assignments will be given?</a:t>
            </a:r>
          </a:p>
          <a:p>
            <a:r>
              <a:rPr lang="en-US" sz="2600" dirty="0" smtClean="0"/>
              <a:t>How will I give students a grade (and justify to the parents)?</a:t>
            </a:r>
          </a:p>
          <a:p>
            <a:r>
              <a:rPr lang="en-US" sz="2600" dirty="0" smtClean="0"/>
              <a:t>Did the activities work?  Why or why not?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2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PERFORMANCE ASSESSMENT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Consists of two parts:</a:t>
            </a:r>
          </a:p>
          <a:p>
            <a:pPr algn="ctr">
              <a:buFontTx/>
              <a:buNone/>
            </a:pPr>
            <a:endParaRPr lang="en-US" sz="4400"/>
          </a:p>
          <a:p>
            <a:pPr algn="ctr">
              <a:buFontTx/>
              <a:buNone/>
            </a:pPr>
            <a:r>
              <a:rPr lang="en-US" sz="4400"/>
              <a:t>TASK + RUBRIC</a:t>
            </a:r>
          </a:p>
        </p:txBody>
      </p:sp>
    </p:spTree>
    <p:extLst>
      <p:ext uri="{BB962C8B-B14F-4D97-AF65-F5344CB8AC3E}">
        <p14:creationId xmlns:p14="http://schemas.microsoft.com/office/powerpoint/2010/main" val="37112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REATING A PERFORMANCE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Clearly state diocesan objective</a:t>
            </a:r>
          </a:p>
          <a:p>
            <a:r>
              <a:rPr lang="en-US" sz="3600" dirty="0" smtClean="0"/>
              <a:t>Contains a strong action verb</a:t>
            </a:r>
          </a:p>
          <a:p>
            <a:r>
              <a:rPr lang="en-US" sz="3600" dirty="0" smtClean="0"/>
              <a:t>Contains context/audience</a:t>
            </a:r>
          </a:p>
          <a:p>
            <a:r>
              <a:rPr lang="en-US" sz="3600" dirty="0" smtClean="0"/>
              <a:t>Contains content</a:t>
            </a:r>
          </a:p>
          <a:p>
            <a:r>
              <a:rPr lang="en-US" sz="3600" dirty="0" smtClean="0"/>
              <a:t>Describes clear procedure</a:t>
            </a:r>
          </a:p>
          <a:p>
            <a:r>
              <a:rPr lang="en-US" sz="3600" dirty="0" smtClean="0"/>
              <a:t>Lists needed materials</a:t>
            </a:r>
          </a:p>
          <a:p>
            <a:r>
              <a:rPr lang="en-US" sz="3600" dirty="0" smtClean="0"/>
              <a:t>Rubric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59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“GRASPS”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Goal</a:t>
            </a:r>
          </a:p>
          <a:p>
            <a:r>
              <a:rPr lang="en-US" sz="3600" dirty="0" smtClean="0"/>
              <a:t>Role</a:t>
            </a:r>
          </a:p>
          <a:p>
            <a:r>
              <a:rPr lang="en-US" sz="3600" dirty="0" smtClean="0"/>
              <a:t>Audience</a:t>
            </a:r>
          </a:p>
          <a:p>
            <a:r>
              <a:rPr lang="en-US" sz="3600" dirty="0" smtClean="0"/>
              <a:t>Situation</a:t>
            </a:r>
          </a:p>
          <a:p>
            <a:r>
              <a:rPr lang="en-US" sz="3600" dirty="0" smtClean="0"/>
              <a:t>Product</a:t>
            </a:r>
          </a:p>
          <a:p>
            <a:r>
              <a:rPr lang="en-US" sz="3600" dirty="0" smtClean="0"/>
              <a:t>Standards for Success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96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You are a nutritionist at an environmental camp for students.  A class of fifth graders from St. Jane Frances de Chantal School is coming for three days.  You need to plan a tasty and nutritionally balanced menu for their stay at your camp.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25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rubric?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A rubric is a scoring tool.</a:t>
            </a:r>
          </a:p>
          <a:p>
            <a:endParaRPr lang="en-US" sz="3600" dirty="0"/>
          </a:p>
          <a:p>
            <a:r>
              <a:rPr lang="en-US" sz="3600" dirty="0"/>
              <a:t>A rubric consists of four </a:t>
            </a:r>
            <a:r>
              <a:rPr lang="en-US" sz="3600" dirty="0" smtClean="0"/>
              <a:t>parts</a:t>
            </a:r>
          </a:p>
          <a:p>
            <a:endParaRPr lang="en-US" sz="3600" dirty="0"/>
          </a:p>
          <a:p>
            <a:r>
              <a:rPr lang="en-US" sz="3600" dirty="0" smtClean="0"/>
              <a:t>Can be used analytically or holistically</a:t>
            </a:r>
            <a:endParaRPr lang="en-US" sz="3600" dirty="0"/>
          </a:p>
          <a:p>
            <a:pPr lvl="1">
              <a:buFontTx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7670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78" y="762000"/>
            <a:ext cx="820290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7346" y="1600198"/>
          <a:ext cx="7989307" cy="452596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97752"/>
                <a:gridCol w="1597752"/>
                <a:gridCol w="1597752"/>
                <a:gridCol w="1597752"/>
                <a:gridCol w="1598299"/>
              </a:tblGrid>
              <a:tr h="1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</a:rPr>
                        <a:t>FOCUS</a:t>
                      </a:r>
                      <a:endParaRPr lang="en-US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</a:rPr>
                        <a:t>ORGANIZATION</a:t>
                      </a:r>
                      <a:endParaRPr lang="en-US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CONTENT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CONVENTION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STYLE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Stays sharply focused by maintaining topic awareness and remaining insightful throughout.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Groups similar ideas consistently and maintains a logical pattern of cohesiveness throughout.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Material is entirely relevant and thoroughly detailed to provide deep understanding and explanation of topic.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Thorough control of grammar, usage, punctuation, and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no below grade level errors.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Employs precise language to back a defined voice.  Language and sentence use is varied and complex.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Maintains topic awareness throughout but is somewhat lacking in insight and/or depth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</a:rPr>
                        <a:t>Groups similar ideas consistently and shows a logical cohesiveness with one or two lapses</a:t>
                      </a:r>
                      <a:endParaRPr lang="en-US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Material is relevant and detailed enough to show adequate understanding of topic covered.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Adequate control of grammar, usage, punctuation, and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few errors present.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Employs strong word choice, well-structured sentences, and demonstrates appropriate voice.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Maintains general topic awareness but is lacking in insight and/or depth resulting in an unfocused paper.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Groups similar ideas together for the most part and shows some cohesive logical patterning.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Material is mostly relevant but lacks detail in one or two areas while still showing adequate understanding.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Limited control of grammar, usage and punctuation,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many errors present.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Word choice and sentence structure are appropriate but simple and the work lacks a clear consistent voice.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Relates to topic but is absent of insight resulting in a paper that does not convey what was intended.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Demonstrates some grouping of related ideas with little or no clear logic shown in patterning.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Material content is lacking in relevancy and detail in several areas leading to inadequate understanding.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Minimal control of grammar, usage and punctuation, errors interfere with meaning.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</a:rPr>
                        <a:t>Lacks evidence of appropriate word choice and sentence structure. </a:t>
                      </a:r>
                      <a:endParaRPr lang="en-US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92333"/>
            <a:ext cx="8534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Diocese of Allentown   Standard of Writing Rubric Grades 5-8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GRADE _______    		 STUDENT NUMBER _________   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SCHOOL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_________________________________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Key:  18-20		 3.6-4.0 = Advanced 			Add up the points for each domain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15-17		 3.0-3.5 = Proficient			Divide by 5 for the score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10-14	             	 2.0 - 2.9= Basic	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9 and Below       	 1.9 and Below= Below Basic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91400" cy="1295400"/>
          </a:xfrm>
        </p:spPr>
        <p:txBody>
          <a:bodyPr>
            <a:noAutofit/>
          </a:bodyPr>
          <a:lstStyle/>
          <a:p>
            <a:r>
              <a:rPr lang="en-US" sz="3200" dirty="0"/>
              <a:t>Diocesan Second and Third Grade Math Problem Solving Rubric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EXPERT (4)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Correct solution that includes accurate math sketch and math equation with correct labels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Chooses and uses a correct strategy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Clearly explains all steps of the process using correct math language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Practitioner  (3)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sz="1600" dirty="0"/>
              <a:t>Mostly correct solution that includes accurate math sketch and math equation with correct labels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Uses a strategy that works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Clearly explains most steps of the process using correct math language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Apprentice (2)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sz="1700" dirty="0"/>
              <a:t>Solution is incorrect or not complete or solution has inaccurate or missing math sketch 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Attempted a strategy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Incomplete explanation using some math language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Novice (1)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sz="1900" dirty="0"/>
              <a:t>No solution, </a:t>
            </a:r>
            <a:r>
              <a:rPr lang="en-US" sz="1700" dirty="0"/>
              <a:t>math sketch, or math equation  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No strategy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No explanation</a:t>
            </a:r>
          </a:p>
          <a:p>
            <a:pPr lvl="2">
              <a:lnSpc>
                <a:spcPct val="90000"/>
              </a:lnSpc>
            </a:pPr>
            <a:endParaRPr lang="en-US" sz="1000" dirty="0"/>
          </a:p>
          <a:p>
            <a:pPr lvl="2">
              <a:lnSpc>
                <a:spcPct val="9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472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TO A GRADE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Holistically</a:t>
            </a:r>
          </a:p>
          <a:p>
            <a:pPr lvl="1"/>
            <a:r>
              <a:rPr lang="en-US" sz="3600" dirty="0"/>
              <a:t>4 = A</a:t>
            </a:r>
          </a:p>
          <a:p>
            <a:pPr lvl="1"/>
            <a:r>
              <a:rPr lang="en-US" sz="3600" dirty="0"/>
              <a:t>3 = B</a:t>
            </a:r>
          </a:p>
          <a:p>
            <a:pPr lvl="1"/>
            <a:r>
              <a:rPr lang="en-US" sz="3600" dirty="0"/>
              <a:t>2 = C</a:t>
            </a:r>
          </a:p>
          <a:p>
            <a:pPr lvl="1"/>
            <a:r>
              <a:rPr lang="en-US" sz="3600" dirty="0"/>
              <a:t>1 = D  (“D” for Done)</a:t>
            </a:r>
          </a:p>
        </p:txBody>
      </p:sp>
    </p:spTree>
    <p:extLst>
      <p:ext uri="{BB962C8B-B14F-4D97-AF65-F5344CB8AC3E}">
        <p14:creationId xmlns:p14="http://schemas.microsoft.com/office/powerpoint/2010/main" val="19227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ANALYTICAL RUBRIC GRADE CONVERSION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Taking writing rubric</a:t>
            </a:r>
          </a:p>
          <a:p>
            <a:pPr lvl="1"/>
            <a:r>
              <a:rPr lang="en-US"/>
              <a:t>5 Domains x 4 = 20</a:t>
            </a:r>
          </a:p>
          <a:p>
            <a:pPr lvl="1"/>
            <a:r>
              <a:rPr lang="en-US"/>
              <a:t>4’s are “pearls”  (20 = 100%)</a:t>
            </a:r>
          </a:p>
          <a:p>
            <a:pPr lvl="1"/>
            <a:r>
              <a:rPr lang="en-US"/>
              <a:t>3’s are “proficient”  (15 = 88%)</a:t>
            </a:r>
          </a:p>
          <a:p>
            <a:pPr lvl="1"/>
            <a:r>
              <a:rPr lang="en-US"/>
              <a:t>2’s are “basic”   (10 = 80%)</a:t>
            </a:r>
          </a:p>
          <a:p>
            <a:pPr lvl="1"/>
            <a:r>
              <a:rPr lang="en-US"/>
              <a:t>1’s are “below basic”  (5 = 70%)</a:t>
            </a:r>
          </a:p>
          <a:p>
            <a:pPr lvl="1"/>
            <a:r>
              <a:rPr lang="en-US"/>
              <a:t>Then, “slide” a scale in between</a:t>
            </a:r>
          </a:p>
        </p:txBody>
      </p:sp>
    </p:spTree>
    <p:extLst>
      <p:ext uri="{BB962C8B-B14F-4D97-AF65-F5344CB8AC3E}">
        <p14:creationId xmlns:p14="http://schemas.microsoft.com/office/powerpoint/2010/main" val="28105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02474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FULL ANALYTICAL CONVERSION CHART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20 = 100%</a:t>
            </a:r>
          </a:p>
          <a:p>
            <a:pPr>
              <a:lnSpc>
                <a:spcPct val="80000"/>
              </a:lnSpc>
            </a:pPr>
            <a:r>
              <a:rPr lang="en-US" dirty="0"/>
              <a:t>19 = 98%</a:t>
            </a:r>
          </a:p>
          <a:p>
            <a:pPr>
              <a:lnSpc>
                <a:spcPct val="80000"/>
              </a:lnSpc>
            </a:pPr>
            <a:r>
              <a:rPr lang="en-US" dirty="0"/>
              <a:t>18 = 94%</a:t>
            </a:r>
          </a:p>
          <a:p>
            <a:pPr>
              <a:lnSpc>
                <a:spcPct val="80000"/>
              </a:lnSpc>
            </a:pPr>
            <a:r>
              <a:rPr lang="en-US" dirty="0"/>
              <a:t>17 = 92%</a:t>
            </a:r>
          </a:p>
          <a:p>
            <a:pPr>
              <a:lnSpc>
                <a:spcPct val="80000"/>
              </a:lnSpc>
            </a:pPr>
            <a:r>
              <a:rPr lang="en-US" dirty="0"/>
              <a:t>16 = 90%</a:t>
            </a:r>
          </a:p>
          <a:p>
            <a:pPr>
              <a:lnSpc>
                <a:spcPct val="80000"/>
              </a:lnSpc>
            </a:pPr>
            <a:r>
              <a:rPr lang="en-US" dirty="0"/>
              <a:t>15 = 88%</a:t>
            </a:r>
          </a:p>
          <a:p>
            <a:pPr>
              <a:lnSpc>
                <a:spcPct val="80000"/>
              </a:lnSpc>
            </a:pPr>
            <a:r>
              <a:rPr lang="en-US" dirty="0"/>
              <a:t>14 = 86%</a:t>
            </a:r>
          </a:p>
          <a:p>
            <a:pPr>
              <a:lnSpc>
                <a:spcPct val="80000"/>
              </a:lnSpc>
            </a:pPr>
            <a:r>
              <a:rPr lang="en-US" dirty="0"/>
              <a:t>13 = 85%</a:t>
            </a:r>
          </a:p>
          <a:p>
            <a:pPr>
              <a:lnSpc>
                <a:spcPct val="80000"/>
              </a:lnSpc>
            </a:pPr>
            <a:r>
              <a:rPr lang="en-US" dirty="0"/>
              <a:t>12 = 84%</a:t>
            </a:r>
          </a:p>
          <a:p>
            <a:pPr>
              <a:lnSpc>
                <a:spcPct val="80000"/>
              </a:lnSpc>
            </a:pPr>
            <a:r>
              <a:rPr lang="en-US" dirty="0"/>
              <a:t>11 = 82%</a:t>
            </a:r>
          </a:p>
          <a:p>
            <a:pPr>
              <a:lnSpc>
                <a:spcPct val="80000"/>
              </a:lnSpc>
            </a:pPr>
            <a:r>
              <a:rPr lang="en-US" dirty="0"/>
              <a:t>10 = 80%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9 = 78%</a:t>
            </a:r>
          </a:p>
          <a:p>
            <a:pPr>
              <a:lnSpc>
                <a:spcPct val="80000"/>
              </a:lnSpc>
            </a:pPr>
            <a:r>
              <a:rPr lang="en-US" dirty="0"/>
              <a:t>8 = 76%</a:t>
            </a:r>
          </a:p>
          <a:p>
            <a:pPr>
              <a:lnSpc>
                <a:spcPct val="80000"/>
              </a:lnSpc>
            </a:pPr>
            <a:r>
              <a:rPr lang="en-US" dirty="0"/>
              <a:t>7 = 74%</a:t>
            </a:r>
          </a:p>
          <a:p>
            <a:pPr>
              <a:lnSpc>
                <a:spcPct val="80000"/>
              </a:lnSpc>
            </a:pPr>
            <a:r>
              <a:rPr lang="en-US" dirty="0"/>
              <a:t>6 = 72%</a:t>
            </a:r>
          </a:p>
          <a:p>
            <a:pPr>
              <a:lnSpc>
                <a:spcPct val="80000"/>
              </a:lnSpc>
            </a:pPr>
            <a:r>
              <a:rPr lang="en-US" dirty="0"/>
              <a:t>5 = 70%</a:t>
            </a:r>
          </a:p>
          <a:p>
            <a:pPr>
              <a:lnSpc>
                <a:spcPct val="80000"/>
              </a:lnSpc>
            </a:pPr>
            <a:r>
              <a:rPr lang="en-US" dirty="0"/>
              <a:t>Below 5 = 60%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71600" y="914400"/>
            <a:ext cx="5867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Stage Two:  Acceptable Evidence</a:t>
            </a:r>
            <a:endParaRPr lang="en-US" dirty="0"/>
          </a:p>
        </p:txBody>
      </p:sp>
      <p:pic>
        <p:nvPicPr>
          <p:cNvPr id="1027" name="Picture 3" descr="C:\Users\principal\AppData\Local\Microsoft\Windows\Temporary Internet Files\Content.IE5\DNN2WEBW\MC910216367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3241992"/>
            <a:ext cx="4010024" cy="331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2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THREE:  Learning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Will the students…</a:t>
            </a:r>
          </a:p>
          <a:p>
            <a:pPr marL="68580" indent="0">
              <a:buNone/>
            </a:pPr>
            <a:r>
              <a:rPr lang="en-US" dirty="0"/>
              <a:t>W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H</a:t>
            </a:r>
            <a:br>
              <a:rPr lang="en-US" dirty="0" smtClean="0"/>
            </a:br>
            <a:r>
              <a:rPr lang="en-US" dirty="0" smtClean="0"/>
              <a:t>E</a:t>
            </a:r>
            <a:br>
              <a:rPr lang="en-US" dirty="0" smtClean="0"/>
            </a:br>
            <a:r>
              <a:rPr lang="en-US" dirty="0" smtClean="0"/>
              <a:t>R</a:t>
            </a:r>
            <a:br>
              <a:rPr lang="en-US" dirty="0" smtClean="0"/>
            </a:br>
            <a:r>
              <a:rPr lang="en-US" dirty="0" smtClean="0"/>
              <a:t>E</a:t>
            </a:r>
            <a:br>
              <a:rPr lang="en-US" dirty="0" smtClean="0"/>
            </a:br>
            <a:r>
              <a:rPr lang="en-US" dirty="0" smtClean="0"/>
              <a:t>Consider the extent the learning plan is:</a:t>
            </a:r>
            <a:br>
              <a:rPr lang="en-US" dirty="0" smtClean="0"/>
            </a:br>
            <a:r>
              <a:rPr lang="en-US" dirty="0" smtClean="0"/>
              <a:t>T</a:t>
            </a:r>
            <a:br>
              <a:rPr lang="en-US" dirty="0" smtClean="0"/>
            </a:br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71600" y="914400"/>
            <a:ext cx="5867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Stage Three:  Learning Plan</a:t>
            </a:r>
            <a:endParaRPr lang="en-US" dirty="0"/>
          </a:p>
        </p:txBody>
      </p:sp>
      <p:pic>
        <p:nvPicPr>
          <p:cNvPr id="1027" name="Picture 3" descr="C:\Users\principal\AppData\Local\Microsoft\Windows\Temporary Internet Files\Content.IE5\DNN2WEBW\MC910216367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3241992"/>
            <a:ext cx="4010024" cy="331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6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SAFE TRIP HOME – HAVE A WONDERFUL VACATION</a:t>
            </a:r>
            <a:endParaRPr lang="en-US" dirty="0"/>
          </a:p>
        </p:txBody>
      </p:sp>
      <p:pic>
        <p:nvPicPr>
          <p:cNvPr id="2050" name="Picture 2" descr="C:\Users\principal\AppData\Local\Microsoft\Windows\Temporary Internet Files\Content.IE5\BH2YY3PZ\MC900237709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69740"/>
            <a:ext cx="3581400" cy="387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3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teachers </a:t>
            </a:r>
            <a:r>
              <a:rPr lang="en-US" i="1" dirty="0" smtClean="0"/>
              <a:t>teach BUT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800" dirty="0" smtClean="0"/>
              <a:t>How do we get our students to THINK?</a:t>
            </a:r>
          </a:p>
          <a:p>
            <a:endParaRPr lang="en-US" sz="4800" dirty="0"/>
          </a:p>
          <a:p>
            <a:pPr algn="ctr"/>
            <a:r>
              <a:rPr lang="en-US" sz="4800" dirty="0" smtClean="0"/>
              <a:t>How do we get our students to LEARN?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597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96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There is a big difference between </a:t>
            </a:r>
          </a:p>
          <a:p>
            <a:pPr marL="0" indent="0" algn="ctr">
              <a:buNone/>
            </a:pPr>
            <a:r>
              <a:rPr lang="en-US" sz="4400" i="1" dirty="0" smtClean="0"/>
              <a:t>just knowing </a:t>
            </a:r>
          </a:p>
          <a:p>
            <a:pPr marL="0" indent="0" algn="ctr">
              <a:buNone/>
            </a:pPr>
            <a:r>
              <a:rPr lang="en-US" sz="4400" dirty="0" smtClean="0"/>
              <a:t>and </a:t>
            </a:r>
          </a:p>
          <a:p>
            <a:pPr marL="0" indent="0" algn="ctr">
              <a:buNone/>
            </a:pPr>
            <a:r>
              <a:rPr lang="en-US" sz="4400" b="1" dirty="0" smtClean="0"/>
              <a:t>really understanding.</a:t>
            </a:r>
            <a:endParaRPr lang="en-US" sz="4400" b="1" dirty="0"/>
          </a:p>
        </p:txBody>
      </p:sp>
      <p:pic>
        <p:nvPicPr>
          <p:cNvPr id="1026" name="Picture 2" descr="C:\Users\principal\AppData\Local\Microsoft\Windows\Temporary Internet Files\Content.IE5\BH2YY3PZ\MC9003899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85800"/>
            <a:ext cx="148666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2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comes to mind when you hear </a:t>
            </a:r>
            <a:br>
              <a:rPr lang="en-US" dirty="0" smtClean="0"/>
            </a:br>
            <a:r>
              <a:rPr lang="en-US" dirty="0" smtClean="0"/>
              <a:t>Knowing?         Understanding?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Knowing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Understanding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verbs come to mind when you think:</a:t>
            </a:r>
          </a:p>
          <a:p>
            <a:pPr marL="0" indent="0" algn="ctr">
              <a:buNone/>
            </a:pPr>
            <a:r>
              <a:rPr lang="en-US" dirty="0" smtClean="0"/>
              <a:t>Know?</a:t>
            </a:r>
          </a:p>
          <a:p>
            <a:pPr marL="0" indent="0" algn="ctr">
              <a:buNone/>
            </a:pPr>
            <a:r>
              <a:rPr lang="en-US" dirty="0" smtClean="0"/>
              <a:t>Understand?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What’s the difference between an </a:t>
            </a:r>
            <a:br>
              <a:rPr lang="en-US" dirty="0" smtClean="0"/>
            </a:br>
            <a:r>
              <a:rPr lang="en-US" dirty="0" smtClean="0"/>
              <a:t>“A” student and an</a:t>
            </a:r>
            <a:br>
              <a:rPr lang="en-US" dirty="0" smtClean="0"/>
            </a:br>
            <a:r>
              <a:rPr lang="en-US" dirty="0" smtClean="0"/>
              <a:t>“F” student?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2438400"/>
            <a:ext cx="8153400" cy="3687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The “A” student forgets the material 30 minutes </a:t>
            </a:r>
          </a:p>
          <a:p>
            <a:pPr marL="0" indent="0" algn="ctr">
              <a:buNone/>
            </a:pPr>
            <a:r>
              <a:rPr lang="en-US" sz="4400" dirty="0" smtClean="0"/>
              <a:t>AFTER the test and the “F” student forgets the material 30 minutes BEFORE </a:t>
            </a:r>
            <a:r>
              <a:rPr lang="en-US" sz="4400" smtClean="0"/>
              <a:t>the test.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54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Big Picture of a Design Approach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worthy and requiring understanding? </a:t>
            </a:r>
            <a:r>
              <a:rPr lang="en-US" i="1" dirty="0" smtClean="0"/>
              <a:t>What are the enduring ideas?</a:t>
            </a:r>
          </a:p>
          <a:p>
            <a:r>
              <a:rPr lang="en-US" dirty="0" smtClean="0"/>
              <a:t>What is evidence of understanding?  </a:t>
            </a:r>
            <a:r>
              <a:rPr lang="en-US" i="1" dirty="0" smtClean="0"/>
              <a:t>Continuum of assessment types</a:t>
            </a:r>
          </a:p>
          <a:p>
            <a:r>
              <a:rPr lang="en-US" dirty="0" smtClean="0"/>
              <a:t>What learning experiences and teaching promote understanding, interest, and excellence?  </a:t>
            </a:r>
            <a:r>
              <a:rPr lang="en-US" i="1" dirty="0" smtClean="0"/>
              <a:t>Research-based repertoire of coherent learning experiences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7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Filters for Selecting Understanding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Enduring</a:t>
            </a:r>
          </a:p>
          <a:p>
            <a:r>
              <a:rPr lang="en-US" sz="4400" dirty="0" smtClean="0"/>
              <a:t>At the heart of the discipline</a:t>
            </a:r>
          </a:p>
          <a:p>
            <a:r>
              <a:rPr lang="en-US" sz="4400" dirty="0" smtClean="0"/>
              <a:t>Needing uncovering</a:t>
            </a:r>
          </a:p>
          <a:p>
            <a:r>
              <a:rPr lang="en-US" sz="4400" dirty="0" smtClean="0"/>
              <a:t>Potentially engaging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353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BACKWARD DESIGN</a:t>
            </a:r>
            <a:br>
              <a:rPr lang="en-US" dirty="0" smtClean="0"/>
            </a:br>
            <a:r>
              <a:rPr lang="en-US" dirty="0" smtClean="0"/>
              <a:t>Stage One:  Desired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Established goals</a:t>
            </a:r>
          </a:p>
          <a:p>
            <a:r>
              <a:rPr lang="en-US" sz="4000" dirty="0"/>
              <a:t>E</a:t>
            </a:r>
            <a:r>
              <a:rPr lang="en-US" sz="4000" dirty="0" smtClean="0"/>
              <a:t>nduring Understanding</a:t>
            </a:r>
          </a:p>
          <a:p>
            <a:r>
              <a:rPr lang="en-US" sz="4000" dirty="0" smtClean="0"/>
              <a:t>Essential Questions</a:t>
            </a:r>
          </a:p>
          <a:p>
            <a:r>
              <a:rPr lang="en-US" sz="4000" dirty="0" smtClean="0"/>
              <a:t>Knowledge and Skills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72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272</TotalTime>
  <Words>1571</Words>
  <Application>Microsoft Office PowerPoint</Application>
  <PresentationFormat>On-screen Show (4:3)</PresentationFormat>
  <Paragraphs>267</Paragraphs>
  <Slides>28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Austin</vt:lpstr>
      <vt:lpstr>Understanding by Design*</vt:lpstr>
      <vt:lpstr>PowerPoint Presentation</vt:lpstr>
      <vt:lpstr>All teachers teach BUT</vt:lpstr>
      <vt:lpstr>PowerPoint Presentation</vt:lpstr>
      <vt:lpstr>What comes to mind when you hear  Knowing?         Understanding?</vt:lpstr>
      <vt:lpstr>What’s the difference between an  “A” student and an “F” student?</vt:lpstr>
      <vt:lpstr>The Big Picture of a Design Approach</vt:lpstr>
      <vt:lpstr>Filters for Selecting Understanding</vt:lpstr>
      <vt:lpstr>BACKWARD DESIGN Stage One:  Desired Results</vt:lpstr>
      <vt:lpstr>THE BIG IDEA</vt:lpstr>
      <vt:lpstr>STAGE ONE:  Desired Results</vt:lpstr>
      <vt:lpstr>BACWARD DESIGN Stage Two:  Evidence</vt:lpstr>
      <vt:lpstr>Circular Priorities and  Assessment Methods</vt:lpstr>
      <vt:lpstr>Two Different Approaches to Assessment</vt:lpstr>
      <vt:lpstr>PERFORMANCE ASSESSMENT</vt:lpstr>
      <vt:lpstr>CREATING A PERFORMANCE TASK</vt:lpstr>
      <vt:lpstr>USING “GRASPS”</vt:lpstr>
      <vt:lpstr>CONSIDER THIS EXAMPLE</vt:lpstr>
      <vt:lpstr>What is a rubric?</vt:lpstr>
      <vt:lpstr>PowerPoint Presentation</vt:lpstr>
      <vt:lpstr>Diocesan Second and Third Grade Math Problem Solving Rubric</vt:lpstr>
      <vt:lpstr>CONVERTING TO A GRADE</vt:lpstr>
      <vt:lpstr>ANALYTICAL RUBRIC GRADE CONVERSION</vt:lpstr>
      <vt:lpstr>FULL ANALYTICAL CONVERSION CHART</vt:lpstr>
      <vt:lpstr>Stage Two:  Acceptable Evidence</vt:lpstr>
      <vt:lpstr>STAGE THREE:  Learning Plan</vt:lpstr>
      <vt:lpstr>Stage Three:  Learning Plan</vt:lpstr>
      <vt:lpstr>SAFE TRIP HOME – HAVE A WONDERFUL VACATION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Conlin</dc:creator>
  <cp:lastModifiedBy>Isabel Conlin</cp:lastModifiedBy>
  <cp:revision>18</cp:revision>
  <dcterms:created xsi:type="dcterms:W3CDTF">2013-05-07T22:04:13Z</dcterms:created>
  <dcterms:modified xsi:type="dcterms:W3CDTF">2013-05-09T16:43:47Z</dcterms:modified>
</cp:coreProperties>
</file>